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embeddedFontLst>
    <p:embeddedFont>
      <p:font typeface="Open Sans SemiBold"/>
      <p:regular r:id="rId62"/>
      <p:bold r:id="rId63"/>
      <p:italic r:id="rId64"/>
      <p:boldItalic r:id="rId65"/>
    </p:embeddedFont>
    <p:embeddedFont>
      <p:font typeface="Open Sans ExtraBold"/>
      <p:bold r:id="rId66"/>
      <p:boldItalic r:id="rId67"/>
    </p:embeddedFont>
    <p:embeddedFont>
      <p:font typeface="Helvetica Neue Light"/>
      <p:regular r:id="rId68"/>
      <p:bold r:id="rId69"/>
      <p:italic r:id="rId70"/>
      <p:boldItalic r:id="rId71"/>
    </p:embeddedFont>
    <p:embeddedFont>
      <p:font typeface="Open Sans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OpenSans-bold.fntdata"/><Relationship Id="rId72" Type="http://schemas.openxmlformats.org/officeDocument/2006/relationships/font" Target="fonts/OpenSans-regular.fntdata"/><Relationship Id="rId31" Type="http://schemas.openxmlformats.org/officeDocument/2006/relationships/slide" Target="slides/slide26.xml"/><Relationship Id="rId75" Type="http://schemas.openxmlformats.org/officeDocument/2006/relationships/font" Target="fonts/OpenSans-boldItalic.fntdata"/><Relationship Id="rId30" Type="http://schemas.openxmlformats.org/officeDocument/2006/relationships/slide" Target="slides/slide25.xml"/><Relationship Id="rId74" Type="http://schemas.openxmlformats.org/officeDocument/2006/relationships/font" Target="fonts/OpenSans-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HelveticaNeueLight-boldItalic.fntdata"/><Relationship Id="rId70" Type="http://schemas.openxmlformats.org/officeDocument/2006/relationships/font" Target="fonts/HelveticaNeueLigh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SemiBold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OpenSansSemiBold-italic.fntdata"/><Relationship Id="rId63" Type="http://schemas.openxmlformats.org/officeDocument/2006/relationships/font" Target="fonts/OpenSansSemiBold-bold.fntdata"/><Relationship Id="rId22" Type="http://schemas.openxmlformats.org/officeDocument/2006/relationships/slide" Target="slides/slide17.xml"/><Relationship Id="rId66" Type="http://schemas.openxmlformats.org/officeDocument/2006/relationships/font" Target="fonts/OpenSansExtraBold-bold.fntdata"/><Relationship Id="rId21" Type="http://schemas.openxmlformats.org/officeDocument/2006/relationships/slide" Target="slides/slide16.xml"/><Relationship Id="rId65" Type="http://schemas.openxmlformats.org/officeDocument/2006/relationships/font" Target="fonts/OpenSansSemiBold-boldItalic.fntdata"/><Relationship Id="rId24" Type="http://schemas.openxmlformats.org/officeDocument/2006/relationships/slide" Target="slides/slide19.xml"/><Relationship Id="rId68" Type="http://schemas.openxmlformats.org/officeDocument/2006/relationships/font" Target="fonts/HelveticaNeueLight-regular.fntdata"/><Relationship Id="rId23" Type="http://schemas.openxmlformats.org/officeDocument/2006/relationships/slide" Target="slides/slide18.xml"/><Relationship Id="rId67" Type="http://schemas.openxmlformats.org/officeDocument/2006/relationships/font" Target="fonts/OpenSansExtraBold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HelveticaNeueLigh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22098bbb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22098bbb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36fabee6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36fabee6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과거의 오픈스택은 테넌트별로 가상머신과 가상 네트워크를 만들고 관리하는 것이 주요한 역할이었습니다. 오늘날의 오픈스택은 더 이상 가상머신 뿐 아니라 베어메탈 그리고 컨테이너까지 다룰 수 있는 클라우드 인프라의 기반이 되어가고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요즘 클라우드 인프라라고 이야기하면 주로 클라우드사업자로는 aws 그리고 기술에서는 쿠버네티스가 많이 언급됩니다.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36fabee6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36fabee6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36fabee6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36fabee6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36fabee6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36fabee6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36fabee6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36fabee6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36fabee6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36fabee6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36fabee6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36fabee6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3abee72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e3abee72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3abee729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3abee729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3abee729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e3abee729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22098bbb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22098bbb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3abee729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e3abee729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3abee729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e3abee729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e3abee729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e3abee729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과거의 오픈스택은 테넌트별로 가상머신과 가상 네트워크를 만들고 관리하는 것이 주요한 역할이었습니다. 오늘날의 오픈스택은 더 이상 가상머신 뿐 아니라 베어메탈 그리고 컨테이너까지 다룰 수 있는 클라우드 인프라의 기반이 되어가고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요즘 클라우드 인프라라고 이야기하면 주로 클라우드사업자로는 aws 그리고 기술에서는 쿠버네티스가 많이 언급됩니다.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3abee729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3abee729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3abee729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3abee729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3abee729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3abee729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3abee729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e3abee729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3abee729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e3abee729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bee729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bee729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3abee729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e3abee729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36fabee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36fabee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e3abee7294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e3abee7294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여기까지 오픈스택이 무엇이고 어떤 역할을 하는 소프트웨어인지 대략적으로 아셨을 것입니다.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e3abee7294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e3abee7294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e3a94a18e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e3a94a18e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e3a94a18e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e3a94a18e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3a94a18e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e3a94a18e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e3a94a18e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e3a94a18e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e3a94a18e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e3a94a18e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e3a94a18e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e3a94a18e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e3a94a18e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e3a94a18e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 인스턴스 생성을 예로, 컴포넌트들이 어떻게 동작하는지 한번 보시면 오픈스택이 어떻게 동작하는지 아시게 될거에요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e3abee7294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e3abee7294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여기까</a:t>
            </a:r>
            <a:r>
              <a:rPr lang="en"/>
              <a:t>지 오픈스택이 무엇이고 어떤 역할을 하는 소프트웨어인지 대략적으로 아셨을 것입니다. 이제 OpenStack을 넘어 Open Infrastructure에 대한 이야기를 소개할까합니다.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오픈스택은 디지털 인프라에 오픈소스 인프라 서비스가 필요해질 것이라는 아이디어에서 시작했다. 시간이 지나면서 커뮤니티 멤버도 많아지고 프로젝트도 많아지면서 오픈스택의 기능이 더 풍부해지게 되었다.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오픈스택이 성공하면서 오픈스택의 주변 에코시스템이 형성되면서  클라우드 파운드리,  ceph, openvswith, kubernetes 와 함께하는 시대가 되었다.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과거</a:t>
            </a:r>
            <a:r>
              <a:rPr lang="en"/>
              <a:t>의 </a:t>
            </a:r>
            <a:r>
              <a:rPr lang="en"/>
              <a:t>오픈스택</a:t>
            </a:r>
            <a:r>
              <a:rPr lang="en"/>
              <a:t>은 테넌트별로 가상머신과 가상 네트워크를 만들고 관리하는 것이 주요한 역할이었습니다. 오늘날의 오픈스택은 더 이상 가상머신 뿐 아니라 베어메탈 그리고 컨테이너까지 다룰 수 있는 클라우드 인프라의 기반이 되어가고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요즘 클라우드 인프라라고 이야기하면 주로 클라우드사업자로는 aws 그리고 기술에서는 쿠버네티스가 많이 언급되는데요, OpenStack은 private cloud를 구축하고자 하는 기업들에서 주로 많이 사용합니다.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왜 openstack을 쓰느냐 라고 이야기하면 회사를 시작하는 단계에서 는 퍼블릭 클라우드가 좋으나 퍼블릭 클라우드에 오래 머무는 것은 나의 마진을 갉아먹는 것이다.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이런점에서 private cloud로 다시 돌아오게 된다. 모든 워크로드를 퍼블릭 클라우드에서 돌리는 것이 아니라 ondemand 로 돌리는 것도 필요한데 이 때 openstack이 가장 적합하다.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e3abee7294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e3abee729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e3abee7294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e3abee7294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e3abee7294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e3abee7294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e3abee7294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e3abee7294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3abee7294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3abee7294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e3a94a18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e3a94a18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Opens </a:t>
            </a:r>
            <a:r>
              <a:rPr lang="en"/>
              <a:t>를 표현하면 다음과 같은데요  공통된 유즈케이스를 찾아서 / 커뮤니티끼리 협력하고 / 새로운 기술을 만들고 / 마지막으로는 그것을 테스트하고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Infrastructure Foundation에서 진행하는 모든 프로젝트 그리고 활동들은 이 4 opens를 기반으로 하고 있다고 봐주셔도 됩니다.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e3abee7294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e3abee7294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그리</a:t>
            </a:r>
            <a:r>
              <a:rPr lang="en"/>
              <a:t>고 2019년 부터 openstack에서도 새로운 움직임이 시작되었습니다. 바로 여러 아키텍처를 지원하기 위한 multi arch sig 그룹이 탄생하게 된 것인데요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e3abee7294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e3abee7294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e3abee7294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e3abee7294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e3abee7294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e3abee7294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37eef0d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37eef0d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오픈스택을 구성하는 여러가지 컴포넌트들의 역할을 그린 구성도입니다.  6개의 핵심 컴포넌트와 약 30개의 부가적인 컴포넌트로 이루어져있는데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e3abee7294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e3abee7294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3a94a18e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e3a94a18e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e3abee7294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e3abee7294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e3abee7294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e3abee7294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4b869c6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e4b869c6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e4b869c6d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e4b869c6d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e4b869c6d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e4b869c6d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4b869c6d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4b869c6d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오픈스택의 주 역할이 Infrastructure 를 만드는 역할이다보니 컴퓨팅/스토리지/네트워크/하드웨어가 핵심컴포넌트가 되고 오토스케일, 템플릿기반의 인스턴스 생성등을 지원하기 위한 orchestration 관련 컴포넌트 그리고 빌링 모니터링을 지원하기 위한 프로젝트들이 융합되어 서비스됩니다.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36fabee6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36fabee6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그리</a:t>
            </a:r>
            <a:r>
              <a:rPr lang="en"/>
              <a:t>고 코어서비스들의 기능을 더 보완주는 오토스케일 / 인스턴스 템플릿 등의 기능을 지원하기 위한 레이어가 존재하고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36fabee6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36fabee6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</a:t>
            </a:r>
            <a:r>
              <a:rPr lang="en"/>
              <a:t>능 외적인부분들 예를 들어 모니터링 과금 테스트 리소스관리등의 기능을 사용할 수 있는 컴포넌트도 같이 개발되고 있습니다.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36fabee6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36fabee6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오늘</a:t>
            </a:r>
            <a:r>
              <a:rPr lang="en"/>
              <a:t>은 저 모든 컴포넌트를 이야기할 수는 없고, 핵심 컴포넌트 6개에 대해서 알아보겠습니다.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 Cover + Info" showMasterSp="0" type="tx">
  <p:cSld name="TITLE_AND_BODY">
    <p:bg>
      <p:bgPr>
        <a:solidFill>
          <a:srgbClr val="DA1A3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466725" y="971550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597" y="272243"/>
            <a:ext cx="1073716" cy="19076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" type="body"/>
          </p:nvPr>
        </p:nvSpPr>
        <p:spPr>
          <a:xfrm>
            <a:off x="468344" y="2712244"/>
            <a:ext cx="22704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7" name="Google Shape;17;p2"/>
          <p:cNvCxnSpPr/>
          <p:nvPr/>
        </p:nvCxnSpPr>
        <p:spPr>
          <a:xfrm>
            <a:off x="481991" y="3438525"/>
            <a:ext cx="81801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8" name="Google Shape;18;p2"/>
          <p:cNvSpPr txBox="1"/>
          <p:nvPr>
            <p:ph idx="2" type="body"/>
          </p:nvPr>
        </p:nvSpPr>
        <p:spPr>
          <a:xfrm>
            <a:off x="491679" y="3638550"/>
            <a:ext cx="11535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pen Sans ExtraBold"/>
              <a:buNone/>
              <a:defRPr b="0" i="0" sz="1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3" type="body"/>
          </p:nvPr>
        </p:nvSpPr>
        <p:spPr>
          <a:xfrm>
            <a:off x="7393018" y="985837"/>
            <a:ext cx="7239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2963" y="880933"/>
            <a:ext cx="428878" cy="42888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, Title &amp; Text" showMasterSp="0">
  <p:cSld name="Intro, Title &amp; 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/>
          <p:nvPr>
            <p:ph type="title"/>
          </p:nvPr>
        </p:nvSpPr>
        <p:spPr>
          <a:xfrm>
            <a:off x="419100" y="925078"/>
            <a:ext cx="49230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26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1" type="body"/>
          </p:nvPr>
        </p:nvSpPr>
        <p:spPr>
          <a:xfrm>
            <a:off x="438150" y="1504950"/>
            <a:ext cx="3833700" cy="21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4" name="Google Shape;94;p11"/>
          <p:cNvSpPr/>
          <p:nvPr/>
        </p:nvSpPr>
        <p:spPr>
          <a:xfrm>
            <a:off x="0" y="-14287"/>
            <a:ext cx="9144000" cy="75600"/>
          </a:xfrm>
          <a:prstGeom prst="rect">
            <a:avLst/>
          </a:prstGeom>
          <a:solidFill>
            <a:srgbClr val="DA1A3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5" name="Google Shape;9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597" y="272284"/>
            <a:ext cx="1073716" cy="190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1"/>
          <p:cNvCxnSpPr/>
          <p:nvPr/>
        </p:nvCxnSpPr>
        <p:spPr>
          <a:xfrm>
            <a:off x="427333" y="685800"/>
            <a:ext cx="8289300" cy="0"/>
          </a:xfrm>
          <a:prstGeom prst="straightConnector1">
            <a:avLst/>
          </a:prstGeom>
          <a:noFill/>
          <a:ln cap="flat" cmpd="sng" w="12700">
            <a:solidFill>
              <a:srgbClr val="4E454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427333" y="760698"/>
            <a:ext cx="82893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Open Sans SemiBold"/>
              <a:buNone/>
              <a:defRPr b="0" i="0" sz="1000" u="none" cap="none" strike="noStrike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5050" y="121700"/>
            <a:ext cx="448125" cy="4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 showMasterSp="0">
  <p:cSld name="Char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type="title"/>
          </p:nvPr>
        </p:nvSpPr>
        <p:spPr>
          <a:xfrm>
            <a:off x="419100" y="925078"/>
            <a:ext cx="49230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26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2" name="Google Shape;102;p12"/>
          <p:cNvSpPr/>
          <p:nvPr/>
        </p:nvSpPr>
        <p:spPr>
          <a:xfrm>
            <a:off x="0" y="-14287"/>
            <a:ext cx="9144000" cy="75600"/>
          </a:xfrm>
          <a:prstGeom prst="rect">
            <a:avLst/>
          </a:prstGeom>
          <a:solidFill>
            <a:srgbClr val="DA1A3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" name="Google Shape;10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597" y="272284"/>
            <a:ext cx="1073716" cy="190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2"/>
          <p:cNvCxnSpPr/>
          <p:nvPr/>
        </p:nvCxnSpPr>
        <p:spPr>
          <a:xfrm>
            <a:off x="427333" y="685800"/>
            <a:ext cx="8289300" cy="0"/>
          </a:xfrm>
          <a:prstGeom prst="straightConnector1">
            <a:avLst/>
          </a:prstGeom>
          <a:noFill/>
          <a:ln cap="flat" cmpd="sng" w="12700">
            <a:solidFill>
              <a:srgbClr val="4E454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5" name="Google Shape;105;p12"/>
          <p:cNvSpPr txBox="1"/>
          <p:nvPr>
            <p:ph idx="1" type="body"/>
          </p:nvPr>
        </p:nvSpPr>
        <p:spPr>
          <a:xfrm>
            <a:off x="435099" y="1472617"/>
            <a:ext cx="82437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79400" lvl="0" marL="457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5050" y="121700"/>
            <a:ext cx="448125" cy="4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 Centered + Title " showMasterSp="0">
  <p:cSld name="Photo -  Centered + Title 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/>
          <p:nvPr>
            <p:ph type="title"/>
          </p:nvPr>
        </p:nvSpPr>
        <p:spPr>
          <a:xfrm>
            <a:off x="427333" y="3696853"/>
            <a:ext cx="82893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idx="1" type="body"/>
          </p:nvPr>
        </p:nvSpPr>
        <p:spPr>
          <a:xfrm>
            <a:off x="1739253" y="4305300"/>
            <a:ext cx="5665500" cy="21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1" name="Google Shape;111;p13"/>
          <p:cNvSpPr/>
          <p:nvPr/>
        </p:nvSpPr>
        <p:spPr>
          <a:xfrm>
            <a:off x="0" y="-14287"/>
            <a:ext cx="9144000" cy="75600"/>
          </a:xfrm>
          <a:prstGeom prst="rect">
            <a:avLst/>
          </a:prstGeom>
          <a:solidFill>
            <a:srgbClr val="DA1A3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" name="Google Shape;11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597" y="272284"/>
            <a:ext cx="1073716" cy="190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3"/>
          <p:cNvCxnSpPr/>
          <p:nvPr/>
        </p:nvCxnSpPr>
        <p:spPr>
          <a:xfrm>
            <a:off x="427333" y="685800"/>
            <a:ext cx="8289300" cy="0"/>
          </a:xfrm>
          <a:prstGeom prst="straightConnector1">
            <a:avLst/>
          </a:prstGeom>
          <a:noFill/>
          <a:ln cap="flat" cmpd="sng" w="12700">
            <a:solidFill>
              <a:srgbClr val="4E454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4" name="Google Shape;114;p13"/>
          <p:cNvSpPr/>
          <p:nvPr>
            <p:ph idx="2" type="pic"/>
          </p:nvPr>
        </p:nvSpPr>
        <p:spPr>
          <a:xfrm>
            <a:off x="-14344" y="689372"/>
            <a:ext cx="9174000" cy="30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5050" y="121700"/>
            <a:ext cx="448125" cy="4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 showMasterSp="0">
  <p:cSld name="Photo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0" y="-14287"/>
            <a:ext cx="9144000" cy="75600"/>
          </a:xfrm>
          <a:prstGeom prst="rect">
            <a:avLst/>
          </a:prstGeom>
          <a:solidFill>
            <a:srgbClr val="DA1A3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4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5050" y="121700"/>
            <a:ext cx="448125" cy="4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 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/>
          <p:nvPr/>
        </p:nvSpPr>
        <p:spPr>
          <a:xfrm>
            <a:off x="0" y="-12864"/>
            <a:ext cx="1826400" cy="5169300"/>
          </a:xfrm>
          <a:prstGeom prst="rect">
            <a:avLst/>
          </a:prstGeom>
          <a:solidFill>
            <a:srgbClr val="194E6A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1829382" y="-12864"/>
            <a:ext cx="1826400" cy="5169300"/>
          </a:xfrm>
          <a:prstGeom prst="rect">
            <a:avLst/>
          </a:prstGeom>
          <a:solidFill>
            <a:srgbClr val="19577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3658764" y="-12864"/>
            <a:ext cx="1826400" cy="5169300"/>
          </a:xfrm>
          <a:prstGeom prst="rect">
            <a:avLst/>
          </a:prstGeom>
          <a:solidFill>
            <a:srgbClr val="26607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5488146" y="-12864"/>
            <a:ext cx="1826400" cy="5169300"/>
          </a:xfrm>
          <a:prstGeom prst="rect">
            <a:avLst/>
          </a:prstGeom>
          <a:solidFill>
            <a:srgbClr val="31688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7317528" y="-12864"/>
            <a:ext cx="1826400" cy="5169300"/>
          </a:xfrm>
          <a:prstGeom prst="rect">
            <a:avLst/>
          </a:prstGeom>
          <a:solidFill>
            <a:srgbClr val="3D7189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458231" y="1626207"/>
            <a:ext cx="909900" cy="909900"/>
          </a:xfrm>
          <a:prstGeom prst="ellipse">
            <a:avLst/>
          </a:prstGeom>
          <a:noFill/>
          <a:ln cap="flat" cmpd="sng" w="635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15"/>
          <p:cNvSpPr/>
          <p:nvPr>
            <p:ph idx="2" type="pic"/>
          </p:nvPr>
        </p:nvSpPr>
        <p:spPr>
          <a:xfrm>
            <a:off x="696030" y="1903271"/>
            <a:ext cx="4344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251694" y="2736332"/>
            <a:ext cx="1323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 ExtraBold"/>
              <a:buNone/>
              <a:defRPr b="0" i="0" sz="1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1" name="Google Shape;131;p15"/>
          <p:cNvSpPr/>
          <p:nvPr/>
        </p:nvSpPr>
        <p:spPr>
          <a:xfrm>
            <a:off x="2287613" y="1626207"/>
            <a:ext cx="909900" cy="909900"/>
          </a:xfrm>
          <a:prstGeom prst="ellipse">
            <a:avLst/>
          </a:prstGeom>
          <a:noFill/>
          <a:ln cap="flat" cmpd="sng" w="635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15"/>
          <p:cNvSpPr txBox="1"/>
          <p:nvPr>
            <p:ph idx="1" type="body"/>
          </p:nvPr>
        </p:nvSpPr>
        <p:spPr>
          <a:xfrm>
            <a:off x="2066789" y="2736332"/>
            <a:ext cx="13518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pen Sans ExtraBold"/>
              <a:buNone/>
              <a:defRPr b="0" i="0" sz="1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3" name="Google Shape;133;p15"/>
          <p:cNvSpPr/>
          <p:nvPr>
            <p:ph idx="3" type="pic"/>
          </p:nvPr>
        </p:nvSpPr>
        <p:spPr>
          <a:xfrm>
            <a:off x="2525403" y="1810030"/>
            <a:ext cx="43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4" name="Google Shape;134;p15"/>
          <p:cNvSpPr/>
          <p:nvPr/>
        </p:nvSpPr>
        <p:spPr>
          <a:xfrm>
            <a:off x="4116995" y="1626207"/>
            <a:ext cx="909900" cy="909900"/>
          </a:xfrm>
          <a:prstGeom prst="ellipse">
            <a:avLst/>
          </a:prstGeom>
          <a:noFill/>
          <a:ln cap="flat" cmpd="sng" w="635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5"/>
          <p:cNvSpPr txBox="1"/>
          <p:nvPr>
            <p:ph idx="4" type="body"/>
          </p:nvPr>
        </p:nvSpPr>
        <p:spPr>
          <a:xfrm>
            <a:off x="3896171" y="2736332"/>
            <a:ext cx="13518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pen Sans ExtraBold"/>
              <a:buNone/>
              <a:defRPr b="0" i="0" sz="1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6" name="Google Shape;136;p15"/>
          <p:cNvSpPr/>
          <p:nvPr>
            <p:ph idx="5" type="pic"/>
          </p:nvPr>
        </p:nvSpPr>
        <p:spPr>
          <a:xfrm>
            <a:off x="4354785" y="1810030"/>
            <a:ext cx="43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7" name="Google Shape;137;p15"/>
          <p:cNvSpPr/>
          <p:nvPr/>
        </p:nvSpPr>
        <p:spPr>
          <a:xfrm>
            <a:off x="5946377" y="1626207"/>
            <a:ext cx="909900" cy="909900"/>
          </a:xfrm>
          <a:prstGeom prst="ellipse">
            <a:avLst/>
          </a:prstGeom>
          <a:noFill/>
          <a:ln cap="flat" cmpd="sng" w="635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15"/>
          <p:cNvSpPr txBox="1"/>
          <p:nvPr>
            <p:ph idx="6" type="body"/>
          </p:nvPr>
        </p:nvSpPr>
        <p:spPr>
          <a:xfrm>
            <a:off x="5725553" y="2736332"/>
            <a:ext cx="13518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pen Sans ExtraBold"/>
              <a:buNone/>
              <a:defRPr b="0" i="0" sz="1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9" name="Google Shape;139;p15"/>
          <p:cNvSpPr/>
          <p:nvPr>
            <p:ph idx="7" type="pic"/>
          </p:nvPr>
        </p:nvSpPr>
        <p:spPr>
          <a:xfrm>
            <a:off x="6184167" y="1810030"/>
            <a:ext cx="43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0" name="Google Shape;140;p15"/>
          <p:cNvSpPr/>
          <p:nvPr/>
        </p:nvSpPr>
        <p:spPr>
          <a:xfrm>
            <a:off x="7775759" y="1626207"/>
            <a:ext cx="909900" cy="909900"/>
          </a:xfrm>
          <a:prstGeom prst="ellipse">
            <a:avLst/>
          </a:prstGeom>
          <a:noFill/>
          <a:ln cap="flat" cmpd="sng" w="635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15"/>
          <p:cNvSpPr txBox="1"/>
          <p:nvPr>
            <p:ph idx="8" type="body"/>
          </p:nvPr>
        </p:nvSpPr>
        <p:spPr>
          <a:xfrm>
            <a:off x="7554935" y="2736332"/>
            <a:ext cx="13518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pen Sans ExtraBold"/>
              <a:buNone/>
              <a:defRPr b="0" i="0" sz="1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2" name="Google Shape;142;p15"/>
          <p:cNvSpPr/>
          <p:nvPr>
            <p:ph idx="9" type="pic"/>
          </p:nvPr>
        </p:nvSpPr>
        <p:spPr>
          <a:xfrm>
            <a:off x="8013549" y="1810030"/>
            <a:ext cx="43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3" name="Google Shape;143;p15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17"/>
          <p:cNvSpPr txBox="1"/>
          <p:nvPr>
            <p:ph type="title"/>
          </p:nvPr>
        </p:nvSpPr>
        <p:spPr>
          <a:xfrm>
            <a:off x="419100" y="999447"/>
            <a:ext cx="7877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26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49" name="Google Shape;14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12541" y="1672872"/>
            <a:ext cx="6294066" cy="303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5050" y="121700"/>
            <a:ext cx="448125" cy="4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3" name="Google Shape;15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4" name="Google Shape;15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 showMasterSp="0">
  <p:cSld name="Title &amp; Phot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>
            <p:ph idx="2" type="pic"/>
          </p:nvPr>
        </p:nvSpPr>
        <p:spPr>
          <a:xfrm>
            <a:off x="4821864" y="874997"/>
            <a:ext cx="39003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427325" y="779150"/>
            <a:ext cx="51039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26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438150" y="1504950"/>
            <a:ext cx="3833700" cy="3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" name="Google Shape;26;p3"/>
          <p:cNvSpPr/>
          <p:nvPr/>
        </p:nvSpPr>
        <p:spPr>
          <a:xfrm>
            <a:off x="0" y="-14287"/>
            <a:ext cx="9144000" cy="75600"/>
          </a:xfrm>
          <a:prstGeom prst="rect">
            <a:avLst/>
          </a:prstGeom>
          <a:solidFill>
            <a:srgbClr val="DA1A3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597" y="272284"/>
            <a:ext cx="1073716" cy="190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28;p3"/>
          <p:cNvCxnSpPr/>
          <p:nvPr/>
        </p:nvCxnSpPr>
        <p:spPr>
          <a:xfrm>
            <a:off x="427333" y="685800"/>
            <a:ext cx="8289300" cy="0"/>
          </a:xfrm>
          <a:prstGeom prst="straightConnector1">
            <a:avLst/>
          </a:prstGeom>
          <a:noFill/>
          <a:ln cap="flat" cmpd="sng" w="12700">
            <a:solidFill>
              <a:srgbClr val="4E454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853087" y="48801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5050" y="121700"/>
            <a:ext cx="448125" cy="4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Big" showMasterSp="0">
  <p:cSld name="Title &amp; Bullets Big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427325" y="749975"/>
            <a:ext cx="48558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26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438150" y="1695450"/>
            <a:ext cx="5960100" cy="3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4E4540"/>
              </a:buClr>
              <a:buSzPts val="1600"/>
              <a:buFont typeface="Open Sans"/>
              <a:buChar char="➡"/>
              <a:defRPr b="0" i="0" sz="14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61950" lvl="1" marL="914400" marR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4E4540"/>
              </a:buClr>
              <a:buSzPts val="2100"/>
              <a:buFont typeface="Open Sans"/>
              <a:buChar char="•"/>
              <a:defRPr b="0" i="0" sz="14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4E4540"/>
              </a:buClr>
              <a:buSzPts val="1100"/>
              <a:buFont typeface="Open Sans"/>
              <a:buChar char="•"/>
              <a:defRPr b="0" i="0" sz="14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4E4540"/>
              </a:buClr>
              <a:buSzPts val="1100"/>
              <a:buFont typeface="Open Sans"/>
              <a:buChar char="•"/>
              <a:defRPr b="0" i="0" sz="14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4E4540"/>
              </a:buClr>
              <a:buSzPts val="1100"/>
              <a:buFont typeface="Open Sans"/>
              <a:buChar char="•"/>
              <a:defRPr b="0" i="0" sz="14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" name="Google Shape;34;p4"/>
          <p:cNvSpPr/>
          <p:nvPr/>
        </p:nvSpPr>
        <p:spPr>
          <a:xfrm>
            <a:off x="0" y="-14287"/>
            <a:ext cx="9144000" cy="75600"/>
          </a:xfrm>
          <a:prstGeom prst="rect">
            <a:avLst/>
          </a:prstGeom>
          <a:solidFill>
            <a:srgbClr val="DA1A3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" name="Google Shape;3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597" y="272284"/>
            <a:ext cx="1073716" cy="190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4"/>
          <p:cNvCxnSpPr/>
          <p:nvPr/>
        </p:nvCxnSpPr>
        <p:spPr>
          <a:xfrm>
            <a:off x="427333" y="685800"/>
            <a:ext cx="8289300" cy="0"/>
          </a:xfrm>
          <a:prstGeom prst="straightConnector1">
            <a:avLst/>
          </a:prstGeom>
          <a:noFill/>
          <a:ln cap="flat" cmpd="sng" w="12700">
            <a:solidFill>
              <a:srgbClr val="4E454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5050" y="121700"/>
            <a:ext cx="448125" cy="4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 showMasterSp="0">
  <p:cSld name="Thanks">
    <p:bg>
      <p:bgPr>
        <a:solidFill>
          <a:srgbClr val="DA1A3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title"/>
          </p:nvPr>
        </p:nvSpPr>
        <p:spPr>
          <a:xfrm>
            <a:off x="466725" y="971550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597" y="272243"/>
            <a:ext cx="1073716" cy="19076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>
            <p:ph idx="1" type="body"/>
          </p:nvPr>
        </p:nvSpPr>
        <p:spPr>
          <a:xfrm>
            <a:off x="468376" y="2712250"/>
            <a:ext cx="60414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2" type="body"/>
          </p:nvPr>
        </p:nvSpPr>
        <p:spPr>
          <a:xfrm>
            <a:off x="5519384" y="4211338"/>
            <a:ext cx="14250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 Cover" showMasterSp="0" type="title">
  <p:cSld name="TITLE">
    <p:bg>
      <p:bgPr>
        <a:solidFill>
          <a:srgbClr val="DA1A3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466725" y="1804988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47" name="Google Shape;4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597" y="272243"/>
            <a:ext cx="1073716" cy="19076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36600" y="674000"/>
            <a:ext cx="47829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26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438150" y="1695450"/>
            <a:ext cx="5960100" cy="3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4E4540"/>
              </a:buClr>
              <a:buSzPts val="1600"/>
              <a:buFont typeface="Open Sans"/>
              <a:buChar char="➡"/>
              <a:defRPr b="0" i="0" sz="14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61950" lvl="1" marL="914400" marR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4E4540"/>
              </a:buClr>
              <a:buSzPts val="2100"/>
              <a:buFont typeface="Open Sans"/>
              <a:buChar char="•"/>
              <a:defRPr b="0" i="0" sz="14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4E4540"/>
              </a:buClr>
              <a:buSzPts val="1100"/>
              <a:buFont typeface="Open Sans"/>
              <a:buChar char="•"/>
              <a:defRPr b="0" i="0" sz="14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4E4540"/>
              </a:buClr>
              <a:buSzPts val="1100"/>
              <a:buFont typeface="Open Sans"/>
              <a:buChar char="•"/>
              <a:defRPr b="0" i="0" sz="14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4E4540"/>
              </a:buClr>
              <a:buSzPts val="1100"/>
              <a:buFont typeface="Open Sans"/>
              <a:buChar char="•"/>
              <a:defRPr b="0" i="0" sz="14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" name="Google Shape;52;p7"/>
          <p:cNvSpPr/>
          <p:nvPr/>
        </p:nvSpPr>
        <p:spPr>
          <a:xfrm>
            <a:off x="0" y="-14287"/>
            <a:ext cx="9144000" cy="75600"/>
          </a:xfrm>
          <a:prstGeom prst="rect">
            <a:avLst/>
          </a:prstGeom>
          <a:solidFill>
            <a:srgbClr val="DA1A3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" name="Google Shape;5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597" y="272284"/>
            <a:ext cx="1073716" cy="19076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5050" y="121700"/>
            <a:ext cx="448125" cy="4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Agenda" showMasterSp="0">
  <p:cSld name="Short Agenda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>
            <a:off x="0" y="-14287"/>
            <a:ext cx="9144000" cy="75600"/>
          </a:xfrm>
          <a:prstGeom prst="rect">
            <a:avLst/>
          </a:prstGeom>
          <a:solidFill>
            <a:srgbClr val="DA1A3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" name="Google Shape;5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597" y="272284"/>
            <a:ext cx="1073716" cy="19076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>
            <p:ph idx="1" type="body"/>
          </p:nvPr>
        </p:nvSpPr>
        <p:spPr>
          <a:xfrm>
            <a:off x="414338" y="937129"/>
            <a:ext cx="12540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800"/>
              <a:buFont typeface="Open Sans"/>
              <a:buNone/>
              <a:defRPr b="1" i="0" sz="26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2" type="body"/>
          </p:nvPr>
        </p:nvSpPr>
        <p:spPr>
          <a:xfrm>
            <a:off x="431169" y="1621631"/>
            <a:ext cx="1626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23850" lvl="0" marL="457200" marR="0" algn="l">
              <a:lnSpc>
                <a:spcPct val="10000"/>
              </a:lnSpc>
              <a:spcBef>
                <a:spcPts val="500"/>
              </a:spcBef>
              <a:spcAft>
                <a:spcPts val="0"/>
              </a:spcAft>
              <a:buClr>
                <a:srgbClr val="DA1A32"/>
              </a:buClr>
              <a:buSzPts val="1500"/>
              <a:buFont typeface="Open Sans SemiBold"/>
              <a:buChar char="➡"/>
              <a:defRPr b="0" i="0" sz="1800" u="none" cap="none" strike="noStrike">
                <a:solidFill>
                  <a:srgbClr val="DA1A3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3" type="body"/>
          </p:nvPr>
        </p:nvSpPr>
        <p:spPr>
          <a:xfrm>
            <a:off x="738188" y="1966912"/>
            <a:ext cx="7273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4" type="body"/>
          </p:nvPr>
        </p:nvSpPr>
        <p:spPr>
          <a:xfrm>
            <a:off x="431169" y="2336006"/>
            <a:ext cx="1626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23850" lvl="0" marL="457200" marR="0" algn="l">
              <a:lnSpc>
                <a:spcPct val="10000"/>
              </a:lnSpc>
              <a:spcBef>
                <a:spcPts val="500"/>
              </a:spcBef>
              <a:spcAft>
                <a:spcPts val="0"/>
              </a:spcAft>
              <a:buClr>
                <a:srgbClr val="DA1A32"/>
              </a:buClr>
              <a:buSzPts val="1500"/>
              <a:buFont typeface="Open Sans SemiBold"/>
              <a:buChar char="➡"/>
              <a:defRPr b="0" i="0" sz="1800" u="none" cap="none" strike="noStrike">
                <a:solidFill>
                  <a:srgbClr val="DA1A3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5" type="body"/>
          </p:nvPr>
        </p:nvSpPr>
        <p:spPr>
          <a:xfrm>
            <a:off x="738188" y="2681287"/>
            <a:ext cx="7273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6" type="body"/>
          </p:nvPr>
        </p:nvSpPr>
        <p:spPr>
          <a:xfrm>
            <a:off x="431169" y="3050381"/>
            <a:ext cx="1626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23850" lvl="0" marL="457200" marR="0" algn="l">
              <a:lnSpc>
                <a:spcPct val="10000"/>
              </a:lnSpc>
              <a:spcBef>
                <a:spcPts val="500"/>
              </a:spcBef>
              <a:spcAft>
                <a:spcPts val="0"/>
              </a:spcAft>
              <a:buClr>
                <a:srgbClr val="DA1A32"/>
              </a:buClr>
              <a:buSzPts val="1500"/>
              <a:buFont typeface="Open Sans SemiBold"/>
              <a:buChar char="➡"/>
              <a:defRPr b="0" i="0" sz="1800" u="none" cap="none" strike="noStrike">
                <a:solidFill>
                  <a:srgbClr val="DA1A3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7" type="body"/>
          </p:nvPr>
        </p:nvSpPr>
        <p:spPr>
          <a:xfrm>
            <a:off x="738188" y="3395662"/>
            <a:ext cx="7273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8" type="body"/>
          </p:nvPr>
        </p:nvSpPr>
        <p:spPr>
          <a:xfrm>
            <a:off x="431169" y="3832729"/>
            <a:ext cx="1626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23850" lvl="0" marL="457200" marR="0" algn="l">
              <a:lnSpc>
                <a:spcPct val="10000"/>
              </a:lnSpc>
              <a:spcBef>
                <a:spcPts val="500"/>
              </a:spcBef>
              <a:spcAft>
                <a:spcPts val="0"/>
              </a:spcAft>
              <a:buClr>
                <a:srgbClr val="DA1A32"/>
              </a:buClr>
              <a:buSzPts val="1500"/>
              <a:buFont typeface="Open Sans SemiBold"/>
              <a:buChar char="➡"/>
              <a:defRPr b="0" i="0" sz="1800" u="none" cap="none" strike="noStrike">
                <a:solidFill>
                  <a:srgbClr val="DA1A3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9" type="body"/>
          </p:nvPr>
        </p:nvSpPr>
        <p:spPr>
          <a:xfrm>
            <a:off x="738188" y="4178010"/>
            <a:ext cx="7273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5050" y="121700"/>
            <a:ext cx="448125" cy="4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Agenda" showMasterSp="0">
  <p:cSld name="Numbered Agenda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0" y="-14287"/>
            <a:ext cx="9144000" cy="75600"/>
          </a:xfrm>
          <a:prstGeom prst="rect">
            <a:avLst/>
          </a:prstGeom>
          <a:solidFill>
            <a:srgbClr val="DA1A3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2" name="Google Shape;7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597" y="272284"/>
            <a:ext cx="1073716" cy="19076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/>
          <p:nvPr>
            <p:ph idx="1" type="body"/>
          </p:nvPr>
        </p:nvSpPr>
        <p:spPr>
          <a:xfrm>
            <a:off x="431169" y="1764506"/>
            <a:ext cx="1287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8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74" name="Google Shape;74;p9"/>
          <p:cNvCxnSpPr/>
          <p:nvPr/>
        </p:nvCxnSpPr>
        <p:spPr>
          <a:xfrm>
            <a:off x="462941" y="2571750"/>
            <a:ext cx="8180100" cy="0"/>
          </a:xfrm>
          <a:prstGeom prst="straightConnector1">
            <a:avLst/>
          </a:prstGeom>
          <a:noFill/>
          <a:ln cap="flat" cmpd="sng" w="12700">
            <a:solidFill>
              <a:srgbClr val="DCDEE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5" name="Google Shape;75;p9"/>
          <p:cNvSpPr txBox="1"/>
          <p:nvPr>
            <p:ph idx="2" type="body"/>
          </p:nvPr>
        </p:nvSpPr>
        <p:spPr>
          <a:xfrm>
            <a:off x="461963" y="2109787"/>
            <a:ext cx="7273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3" type="body"/>
          </p:nvPr>
        </p:nvSpPr>
        <p:spPr>
          <a:xfrm>
            <a:off x="431169" y="2717006"/>
            <a:ext cx="1287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8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77" name="Google Shape;77;p9"/>
          <p:cNvCxnSpPr/>
          <p:nvPr/>
        </p:nvCxnSpPr>
        <p:spPr>
          <a:xfrm>
            <a:off x="462941" y="3524250"/>
            <a:ext cx="8180100" cy="0"/>
          </a:xfrm>
          <a:prstGeom prst="straightConnector1">
            <a:avLst/>
          </a:prstGeom>
          <a:noFill/>
          <a:ln cap="flat" cmpd="sng" w="12700">
            <a:solidFill>
              <a:srgbClr val="DCDEE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8" name="Google Shape;78;p9"/>
          <p:cNvSpPr txBox="1"/>
          <p:nvPr>
            <p:ph idx="4" type="body"/>
          </p:nvPr>
        </p:nvSpPr>
        <p:spPr>
          <a:xfrm>
            <a:off x="461963" y="3062287"/>
            <a:ext cx="7273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5" type="body"/>
          </p:nvPr>
        </p:nvSpPr>
        <p:spPr>
          <a:xfrm>
            <a:off x="431169" y="3669506"/>
            <a:ext cx="1287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None/>
              <a:defRPr b="0" i="0" sz="18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80" name="Google Shape;80;p9"/>
          <p:cNvCxnSpPr/>
          <p:nvPr/>
        </p:nvCxnSpPr>
        <p:spPr>
          <a:xfrm>
            <a:off x="462941" y="4476750"/>
            <a:ext cx="8180100" cy="0"/>
          </a:xfrm>
          <a:prstGeom prst="straightConnector1">
            <a:avLst/>
          </a:prstGeom>
          <a:noFill/>
          <a:ln cap="flat" cmpd="sng" w="12700">
            <a:solidFill>
              <a:srgbClr val="DCDEE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81" name="Google Shape;81;p9"/>
          <p:cNvSpPr/>
          <p:nvPr/>
        </p:nvSpPr>
        <p:spPr>
          <a:xfrm>
            <a:off x="461963" y="4014787"/>
            <a:ext cx="7273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Vivamus mollis vulputate quam, id mollis libero dignissim eu.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"/>
          <p:cNvSpPr txBox="1"/>
          <p:nvPr>
            <p:ph idx="6" type="body"/>
          </p:nvPr>
        </p:nvSpPr>
        <p:spPr>
          <a:xfrm>
            <a:off x="414338" y="937129"/>
            <a:ext cx="12540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800"/>
              <a:buFont typeface="Open Sans"/>
              <a:buNone/>
              <a:defRPr b="1" i="0" sz="26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5050" y="121700"/>
            <a:ext cx="448125" cy="4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type="title"/>
          </p:nvPr>
        </p:nvSpPr>
        <p:spPr>
          <a:xfrm>
            <a:off x="5143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7" name="Google Shape;87;p10"/>
          <p:cNvSpPr/>
          <p:nvPr/>
        </p:nvSpPr>
        <p:spPr>
          <a:xfrm>
            <a:off x="0" y="-14287"/>
            <a:ext cx="9144000" cy="75600"/>
          </a:xfrm>
          <a:prstGeom prst="rect">
            <a:avLst/>
          </a:prstGeom>
          <a:solidFill>
            <a:srgbClr val="DA1A3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" name="Google Shape;8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6597" y="272284"/>
            <a:ext cx="1073716" cy="19076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853087" y="49179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5050" y="121700"/>
            <a:ext cx="448125" cy="4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-14287"/>
            <a:ext cx="9144000" cy="75600"/>
          </a:xfrm>
          <a:prstGeom prst="rect">
            <a:avLst/>
          </a:prstGeom>
          <a:solidFill>
            <a:srgbClr val="DA1A3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r>
              <a:t/>
            </a:r>
            <a:endParaRPr b="0" i="0" sz="18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36597" y="272284"/>
            <a:ext cx="1073716" cy="190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1"/>
          <p:cNvCxnSpPr/>
          <p:nvPr/>
        </p:nvCxnSpPr>
        <p:spPr>
          <a:xfrm>
            <a:off x="427333" y="685800"/>
            <a:ext cx="8289300" cy="0"/>
          </a:xfrm>
          <a:prstGeom prst="straightConnector1">
            <a:avLst/>
          </a:prstGeom>
          <a:noFill/>
          <a:ln cap="flat" cmpd="sng" w="12700">
            <a:solidFill>
              <a:srgbClr val="4E454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" name="Google Shape;9;p1"/>
          <p:cNvSpPr txBox="1"/>
          <p:nvPr>
            <p:ph type="title"/>
          </p:nvPr>
        </p:nvSpPr>
        <p:spPr>
          <a:xfrm>
            <a:off x="633413" y="3571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500"/>
              <a:buFont typeface="Open Sans"/>
              <a:buNone/>
              <a:defRPr b="1" i="0" sz="3400" u="none" cap="none" strike="noStrik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633413" y="1214438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79400" lvl="0" marL="45720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rtl="0" algn="l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b="0" i="0" sz="11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1" name="Google Shape;11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5050" y="121700"/>
            <a:ext cx="448125" cy="4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853087" y="48801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s.openstack.org/cinder/rocky/reference/support-matrix.html" TargetMode="External"/><Relationship Id="rId4" Type="http://schemas.openxmlformats.org/officeDocument/2006/relationships/hyperlink" Target="https://github.com/openstack/cinder/tree/master/cinder/volume/drivers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ocs.openstack.org/devstack/latest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hyperlink" Target="https://etherpad.opendev.org/p/openstack-irc-migration-to-oftc" TargetMode="External"/><Relationship Id="rId5" Type="http://schemas.openxmlformats.org/officeDocument/2006/relationships/image" Target="../media/image37.png"/><Relationship Id="rId6" Type="http://schemas.openxmlformats.org/officeDocument/2006/relationships/hyperlink" Target="https://etherpad.opendev.org/p/2021-asia-virtual-openinfra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iki.openstack.org/wiki/IRC" TargetMode="External"/><Relationship Id="rId4" Type="http://schemas.openxmlformats.org/officeDocument/2006/relationships/hyperlink" Target="http://lists.openstack.org/cgi-bin/mailman/listinfo/openstack-discuss" TargetMode="External"/><Relationship Id="rId5" Type="http://schemas.openxmlformats.org/officeDocument/2006/relationships/image" Target="../media/image44.png"/><Relationship Id="rId6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meetings.opendev.org/irclogs/" TargetMode="External"/><Relationship Id="rId4" Type="http://schemas.openxmlformats.org/officeDocument/2006/relationships/hyperlink" Target="https://meetings.opendev.org/meetings/swift/2021/swift.2021-05-12-21.00.html" TargetMode="External"/><Relationship Id="rId5" Type="http://schemas.openxmlformats.org/officeDocument/2006/relationships/image" Target="../media/image43.png"/><Relationship Id="rId6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Relationship Id="rId6" Type="http://schemas.openxmlformats.org/officeDocument/2006/relationships/image" Target="../media/image41.png"/><Relationship Id="rId7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Relationship Id="rId4" Type="http://schemas.openxmlformats.org/officeDocument/2006/relationships/image" Target="../media/image3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www.youtube.com/watch?v=yf5iFiCg_Tw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type="title"/>
          </p:nvPr>
        </p:nvSpPr>
        <p:spPr>
          <a:xfrm>
            <a:off x="466725" y="971550"/>
            <a:ext cx="7810500" cy="1743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OpenStack</a:t>
            </a:r>
            <a:r>
              <a:rPr lang="en" sz="3000"/>
              <a:t>을 넘어 Open Infrastructure로</a:t>
            </a:r>
            <a:endParaRPr sz="3000"/>
          </a:p>
        </p:txBody>
      </p:sp>
      <p:sp>
        <p:nvSpPr>
          <p:cNvPr id="163" name="Google Shape;163;p20"/>
          <p:cNvSpPr txBox="1"/>
          <p:nvPr>
            <p:ph idx="1" type="body"/>
          </p:nvPr>
        </p:nvSpPr>
        <p:spPr>
          <a:xfrm>
            <a:off x="468348" y="2712250"/>
            <a:ext cx="5483700" cy="347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</a:t>
            </a:r>
            <a:r>
              <a:rPr lang="en"/>
              <a:t>의 다음 10년을 설계하다</a:t>
            </a:r>
            <a:endParaRPr/>
          </a:p>
        </p:txBody>
      </p:sp>
      <p:sp>
        <p:nvSpPr>
          <p:cNvPr id="164" name="Google Shape;164;p20"/>
          <p:cNvSpPr txBox="1"/>
          <p:nvPr>
            <p:ph idx="2" type="body"/>
          </p:nvPr>
        </p:nvSpPr>
        <p:spPr>
          <a:xfrm>
            <a:off x="491671" y="3638550"/>
            <a:ext cx="2171700" cy="209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오픈스</a:t>
            </a:r>
            <a:r>
              <a:rPr lang="en"/>
              <a:t>택 한국 커뮤니티 대표 조성수 </a:t>
            </a:r>
            <a:endParaRPr/>
          </a:p>
        </p:txBody>
      </p:sp>
      <p:sp>
        <p:nvSpPr>
          <p:cNvPr id="165" name="Google Shape;165;p20"/>
          <p:cNvSpPr txBox="1"/>
          <p:nvPr>
            <p:ph idx="3" type="body"/>
          </p:nvPr>
        </p:nvSpPr>
        <p:spPr>
          <a:xfrm>
            <a:off x="7365525" y="876750"/>
            <a:ext cx="1133100" cy="209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rPr lang="en"/>
              <a:t>2021.07.14</a:t>
            </a:r>
            <a:endParaRPr/>
          </a:p>
        </p:txBody>
      </p:sp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OpenStack</a:t>
            </a:r>
            <a:r>
              <a:rPr lang="en"/>
              <a:t>은 어떻게 동작할까? </a:t>
            </a:r>
            <a:endParaRPr/>
          </a:p>
        </p:txBody>
      </p:sp>
      <p:sp>
        <p:nvSpPr>
          <p:cNvPr id="247" name="Google Shape;247;p29"/>
          <p:cNvSpPr txBox="1"/>
          <p:nvPr>
            <p:ph idx="1" type="subTitle"/>
          </p:nvPr>
        </p:nvSpPr>
        <p:spPr>
          <a:xfrm>
            <a:off x="311700" y="3440150"/>
            <a:ext cx="8520600" cy="79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2200"/>
              </a:spcBef>
              <a:spcAft>
                <a:spcPts val="0"/>
              </a:spcAft>
              <a:buNone/>
            </a:pPr>
            <a:r>
              <a:rPr lang="en"/>
              <a:t>오픈스택</a:t>
            </a:r>
            <a:r>
              <a:rPr lang="en"/>
              <a:t>이 클라우드 인프라를 만드는 방법에 대해 알아봅니다</a:t>
            </a:r>
            <a:endParaRPr/>
          </a:p>
        </p:txBody>
      </p:sp>
      <p:sp>
        <p:nvSpPr>
          <p:cNvPr id="248" name="Google Shape;248;p29"/>
          <p:cNvSpPr txBox="1"/>
          <p:nvPr>
            <p:ph idx="12" type="sldNum"/>
          </p:nvPr>
        </p:nvSpPr>
        <p:spPr>
          <a:xfrm>
            <a:off x="8768650" y="4827225"/>
            <a:ext cx="2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‹#›</a:t>
            </a:fld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436600" y="674000"/>
            <a:ext cx="84612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컴포넌트가 동작하는 방식 (동일 컴포넌트 내) </a:t>
            </a:r>
            <a:endParaRPr/>
          </a:p>
        </p:txBody>
      </p:sp>
      <p:sp>
        <p:nvSpPr>
          <p:cNvPr id="254" name="Google Shape;254;p30"/>
          <p:cNvSpPr/>
          <p:nvPr/>
        </p:nvSpPr>
        <p:spPr>
          <a:xfrm>
            <a:off x="2037000" y="3289800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br>
              <a:rPr lang="en"/>
            </a:br>
            <a:r>
              <a:rPr lang="en"/>
              <a:t>Server</a:t>
            </a:r>
            <a:endParaRPr/>
          </a:p>
        </p:txBody>
      </p:sp>
      <p:sp>
        <p:nvSpPr>
          <p:cNvPr id="255" name="Google Shape;255;p30"/>
          <p:cNvSpPr/>
          <p:nvPr/>
        </p:nvSpPr>
        <p:spPr>
          <a:xfrm>
            <a:off x="5540300" y="2729225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</a:t>
            </a:r>
            <a:endParaRPr/>
          </a:p>
        </p:txBody>
      </p:sp>
      <p:sp>
        <p:nvSpPr>
          <p:cNvPr id="256" name="Google Shape;256;p30"/>
          <p:cNvSpPr/>
          <p:nvPr/>
        </p:nvSpPr>
        <p:spPr>
          <a:xfrm>
            <a:off x="5540300" y="3879775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</a:t>
            </a:r>
            <a:endParaRPr/>
          </a:p>
        </p:txBody>
      </p:sp>
      <p:sp>
        <p:nvSpPr>
          <p:cNvPr id="257" name="Google Shape;257;p30"/>
          <p:cNvSpPr txBox="1"/>
          <p:nvPr>
            <p:ph idx="1" type="body"/>
          </p:nvPr>
        </p:nvSpPr>
        <p:spPr>
          <a:xfrm>
            <a:off x="436600" y="1358875"/>
            <a:ext cx="4399800" cy="739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컴포넌트는 API 서버와 Agent 로 구성되어있다</a:t>
            </a:r>
            <a:endParaRPr/>
          </a:p>
        </p:txBody>
      </p:sp>
      <p:sp>
        <p:nvSpPr>
          <p:cNvPr id="258" name="Google Shape;258;p30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436600" y="674000"/>
            <a:ext cx="83871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컴포넌트</a:t>
            </a:r>
            <a:r>
              <a:rPr lang="en"/>
              <a:t>가 동작하는 방식 (동일 컴포넌트 내) </a:t>
            </a:r>
            <a:endParaRPr/>
          </a:p>
        </p:txBody>
      </p:sp>
      <p:sp>
        <p:nvSpPr>
          <p:cNvPr id="264" name="Google Shape;264;p31"/>
          <p:cNvSpPr/>
          <p:nvPr/>
        </p:nvSpPr>
        <p:spPr>
          <a:xfrm>
            <a:off x="2037000" y="3289800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br>
              <a:rPr lang="en"/>
            </a:br>
            <a:r>
              <a:rPr lang="en"/>
              <a:t>Server</a:t>
            </a:r>
            <a:endParaRPr/>
          </a:p>
        </p:txBody>
      </p:sp>
      <p:sp>
        <p:nvSpPr>
          <p:cNvPr id="265" name="Google Shape;265;p31"/>
          <p:cNvSpPr/>
          <p:nvPr/>
        </p:nvSpPr>
        <p:spPr>
          <a:xfrm>
            <a:off x="5540300" y="2729225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</a:t>
            </a:r>
            <a:endParaRPr/>
          </a:p>
        </p:txBody>
      </p:sp>
      <p:sp>
        <p:nvSpPr>
          <p:cNvPr id="266" name="Google Shape;266;p31"/>
          <p:cNvSpPr/>
          <p:nvPr/>
        </p:nvSpPr>
        <p:spPr>
          <a:xfrm>
            <a:off x="5540300" y="3879775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</a:t>
            </a:r>
            <a:endParaRPr/>
          </a:p>
        </p:txBody>
      </p:sp>
      <p:sp>
        <p:nvSpPr>
          <p:cNvPr id="267" name="Google Shape;267;p31"/>
          <p:cNvSpPr txBox="1"/>
          <p:nvPr>
            <p:ph idx="1" type="body"/>
          </p:nvPr>
        </p:nvSpPr>
        <p:spPr>
          <a:xfrm>
            <a:off x="436600" y="1358875"/>
            <a:ext cx="5389200" cy="739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컴포넌트</a:t>
            </a:r>
            <a:r>
              <a:rPr lang="en"/>
              <a:t>는 API 서버와 Agent 로 구성되어있다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API 서버는 클라이언트의 </a:t>
            </a:r>
            <a:r>
              <a:rPr lang="en">
                <a:solidFill>
                  <a:srgbClr val="FF0000"/>
                </a:solidFill>
              </a:rPr>
              <a:t>요청</a:t>
            </a:r>
            <a:r>
              <a:rPr lang="en"/>
              <a:t> 혹은 다른 컴포넌트의 </a:t>
            </a:r>
            <a:r>
              <a:rPr lang="en">
                <a:solidFill>
                  <a:srgbClr val="FF0000"/>
                </a:solidFill>
              </a:rPr>
              <a:t>요청</a:t>
            </a:r>
            <a:r>
              <a:rPr lang="en"/>
              <a:t>을 받아들인다.</a:t>
            </a:r>
            <a:endParaRPr/>
          </a:p>
        </p:txBody>
      </p:sp>
      <p:sp>
        <p:nvSpPr>
          <p:cNvPr id="268" name="Google Shape;268;p31"/>
          <p:cNvSpPr/>
          <p:nvPr/>
        </p:nvSpPr>
        <p:spPr>
          <a:xfrm>
            <a:off x="1054150" y="3554225"/>
            <a:ext cx="718200" cy="35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1"/>
          <p:cNvSpPr txBox="1"/>
          <p:nvPr/>
        </p:nvSpPr>
        <p:spPr>
          <a:xfrm>
            <a:off x="746050" y="3987500"/>
            <a:ext cx="13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REST API 호출</a:t>
            </a:r>
            <a:endParaRPr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31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436600" y="674000"/>
            <a:ext cx="82986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컴포넌트가 동작하는 방식 (동일 컴포넌트 내) </a:t>
            </a:r>
            <a:endParaRPr/>
          </a:p>
        </p:txBody>
      </p:sp>
      <p:sp>
        <p:nvSpPr>
          <p:cNvPr id="276" name="Google Shape;276;p32"/>
          <p:cNvSpPr/>
          <p:nvPr/>
        </p:nvSpPr>
        <p:spPr>
          <a:xfrm>
            <a:off x="2037000" y="3289800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br>
              <a:rPr lang="en"/>
            </a:br>
            <a:r>
              <a:rPr lang="en"/>
              <a:t>Server</a:t>
            </a:r>
            <a:endParaRPr/>
          </a:p>
        </p:txBody>
      </p:sp>
      <p:sp>
        <p:nvSpPr>
          <p:cNvPr id="277" name="Google Shape;277;p32"/>
          <p:cNvSpPr/>
          <p:nvPr/>
        </p:nvSpPr>
        <p:spPr>
          <a:xfrm>
            <a:off x="5540300" y="2729225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</a:t>
            </a:r>
            <a:endParaRPr/>
          </a:p>
        </p:txBody>
      </p:sp>
      <p:sp>
        <p:nvSpPr>
          <p:cNvPr id="278" name="Google Shape;278;p32"/>
          <p:cNvSpPr/>
          <p:nvPr/>
        </p:nvSpPr>
        <p:spPr>
          <a:xfrm>
            <a:off x="5540300" y="3879775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</a:t>
            </a:r>
            <a:endParaRPr/>
          </a:p>
        </p:txBody>
      </p:sp>
      <p:sp>
        <p:nvSpPr>
          <p:cNvPr id="279" name="Google Shape;279;p32"/>
          <p:cNvSpPr txBox="1"/>
          <p:nvPr>
            <p:ph idx="1" type="body"/>
          </p:nvPr>
        </p:nvSpPr>
        <p:spPr>
          <a:xfrm>
            <a:off x="436600" y="1358875"/>
            <a:ext cx="7370400" cy="1299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컴포넌트는 API 서버와 Agent 로 구성되어있다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API 서버는 클라이언트의 </a:t>
            </a:r>
            <a:r>
              <a:rPr lang="en">
                <a:solidFill>
                  <a:schemeClr val="dk1"/>
                </a:solidFill>
              </a:rPr>
              <a:t>요청</a:t>
            </a:r>
            <a:r>
              <a:rPr lang="en"/>
              <a:t> 혹은 다른 컴포넌트의 </a:t>
            </a:r>
            <a:r>
              <a:rPr lang="en">
                <a:solidFill>
                  <a:schemeClr val="dk1"/>
                </a:solidFill>
              </a:rPr>
              <a:t>요청</a:t>
            </a:r>
            <a:r>
              <a:rPr lang="en"/>
              <a:t>을 받아들인다.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Agent</a:t>
            </a:r>
            <a:r>
              <a:rPr lang="en"/>
              <a:t>는 </a:t>
            </a:r>
            <a:r>
              <a:rPr b="1" lang="en">
                <a:solidFill>
                  <a:schemeClr val="accent5"/>
                </a:solidFill>
              </a:rPr>
              <a:t>자원을 생성/삭제하는 역할</a:t>
            </a:r>
            <a:r>
              <a:rPr lang="en"/>
              <a:t>을 한다 (예: nova-compute agent는 vm을 생성/삭제한다)</a:t>
            </a:r>
            <a:endParaRPr/>
          </a:p>
        </p:txBody>
      </p:sp>
      <p:sp>
        <p:nvSpPr>
          <p:cNvPr id="280" name="Google Shape;280;p32"/>
          <p:cNvSpPr/>
          <p:nvPr/>
        </p:nvSpPr>
        <p:spPr>
          <a:xfrm>
            <a:off x="1054150" y="3554225"/>
            <a:ext cx="718200" cy="35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2"/>
          <p:cNvSpPr txBox="1"/>
          <p:nvPr/>
        </p:nvSpPr>
        <p:spPr>
          <a:xfrm>
            <a:off x="746050" y="3987500"/>
            <a:ext cx="13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REST API 호출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7011675" y="2795075"/>
            <a:ext cx="622200" cy="443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</a:t>
            </a:r>
            <a:endParaRPr/>
          </a:p>
        </p:txBody>
      </p:sp>
      <p:sp>
        <p:nvSpPr>
          <p:cNvPr id="283" name="Google Shape;283;p32"/>
          <p:cNvSpPr/>
          <p:nvPr/>
        </p:nvSpPr>
        <p:spPr>
          <a:xfrm>
            <a:off x="7633875" y="3436200"/>
            <a:ext cx="718200" cy="532200"/>
          </a:xfrm>
          <a:prstGeom prst="can">
            <a:avLst>
              <a:gd fmla="val 25000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storage</a:t>
            </a:r>
            <a:endParaRPr sz="900"/>
          </a:p>
        </p:txBody>
      </p:sp>
      <p:sp>
        <p:nvSpPr>
          <p:cNvPr id="284" name="Google Shape;284;p32"/>
          <p:cNvSpPr/>
          <p:nvPr/>
        </p:nvSpPr>
        <p:spPr>
          <a:xfrm>
            <a:off x="7011675" y="4068225"/>
            <a:ext cx="931932" cy="636552"/>
          </a:xfrm>
          <a:prstGeom prst="cloud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Network</a:t>
            </a:r>
            <a:endParaRPr sz="900"/>
          </a:p>
        </p:txBody>
      </p:sp>
      <p:sp>
        <p:nvSpPr>
          <p:cNvPr id="285" name="Google Shape;285;p32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436600" y="674000"/>
            <a:ext cx="8541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컴포넌트가 동작하는 방식 (동일 컴포넌트 내) </a:t>
            </a:r>
            <a:endParaRPr/>
          </a:p>
        </p:txBody>
      </p:sp>
      <p:sp>
        <p:nvSpPr>
          <p:cNvPr id="291" name="Google Shape;291;p33"/>
          <p:cNvSpPr/>
          <p:nvPr/>
        </p:nvSpPr>
        <p:spPr>
          <a:xfrm>
            <a:off x="2037000" y="3289800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br>
              <a:rPr lang="en"/>
            </a:br>
            <a:r>
              <a:rPr lang="en"/>
              <a:t>Server</a:t>
            </a:r>
            <a:endParaRPr/>
          </a:p>
        </p:txBody>
      </p:sp>
      <p:sp>
        <p:nvSpPr>
          <p:cNvPr id="292" name="Google Shape;292;p33"/>
          <p:cNvSpPr/>
          <p:nvPr/>
        </p:nvSpPr>
        <p:spPr>
          <a:xfrm>
            <a:off x="5540300" y="2729225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</a:t>
            </a:r>
            <a:endParaRPr/>
          </a:p>
        </p:txBody>
      </p:sp>
      <p:sp>
        <p:nvSpPr>
          <p:cNvPr id="293" name="Google Shape;293;p33"/>
          <p:cNvSpPr/>
          <p:nvPr/>
        </p:nvSpPr>
        <p:spPr>
          <a:xfrm>
            <a:off x="5540300" y="3879775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</a:t>
            </a:r>
            <a:endParaRPr/>
          </a:p>
        </p:txBody>
      </p:sp>
      <p:sp>
        <p:nvSpPr>
          <p:cNvPr id="294" name="Google Shape;294;p33"/>
          <p:cNvSpPr txBox="1"/>
          <p:nvPr>
            <p:ph idx="1" type="body"/>
          </p:nvPr>
        </p:nvSpPr>
        <p:spPr>
          <a:xfrm>
            <a:off x="436600" y="1358875"/>
            <a:ext cx="7370400" cy="1299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API가 받은 요청을 Agent가 처리할 수 있도록 명령한다. 이를 </a:t>
            </a:r>
            <a:r>
              <a:rPr b="1" lang="en">
                <a:solidFill>
                  <a:schemeClr val="accent5"/>
                </a:solidFill>
              </a:rPr>
              <a:t>rpc call</a:t>
            </a:r>
            <a:r>
              <a:rPr lang="en">
                <a:solidFill>
                  <a:schemeClr val="dk1"/>
                </a:solidFill>
              </a:rPr>
              <a:t>라고 부른다</a:t>
            </a:r>
            <a:br>
              <a:rPr lang="en"/>
            </a:br>
            <a:r>
              <a:rPr lang="en"/>
              <a:t>(nova-api가 인스턴스 생성 요청을 받으면, nova-compute(agent)가 vm을 만든다)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API와 Agent간 통신은 AMQP를 지원하는 MQ를 이용한다. (대표적으로 RabbitMQ)</a:t>
            </a:r>
            <a:endParaRPr/>
          </a:p>
        </p:txBody>
      </p:sp>
      <p:sp>
        <p:nvSpPr>
          <p:cNvPr id="295" name="Google Shape;295;p33"/>
          <p:cNvSpPr/>
          <p:nvPr/>
        </p:nvSpPr>
        <p:spPr>
          <a:xfrm>
            <a:off x="3075900" y="3504000"/>
            <a:ext cx="364800" cy="35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3"/>
          <p:cNvSpPr txBox="1"/>
          <p:nvPr/>
        </p:nvSpPr>
        <p:spPr>
          <a:xfrm>
            <a:off x="746050" y="3987500"/>
            <a:ext cx="13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REST API 호출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33"/>
          <p:cNvSpPr/>
          <p:nvPr/>
        </p:nvSpPr>
        <p:spPr>
          <a:xfrm>
            <a:off x="7011675" y="2795075"/>
            <a:ext cx="622200" cy="443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</a:t>
            </a:r>
            <a:endParaRPr/>
          </a:p>
        </p:txBody>
      </p:sp>
      <p:sp>
        <p:nvSpPr>
          <p:cNvPr id="298" name="Google Shape;298;p33"/>
          <p:cNvSpPr/>
          <p:nvPr/>
        </p:nvSpPr>
        <p:spPr>
          <a:xfrm>
            <a:off x="7633875" y="3436200"/>
            <a:ext cx="718200" cy="532200"/>
          </a:xfrm>
          <a:prstGeom prst="can">
            <a:avLst>
              <a:gd fmla="val 25000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storage</a:t>
            </a:r>
            <a:endParaRPr sz="900"/>
          </a:p>
        </p:txBody>
      </p:sp>
      <p:sp>
        <p:nvSpPr>
          <p:cNvPr id="299" name="Google Shape;299;p33"/>
          <p:cNvSpPr/>
          <p:nvPr/>
        </p:nvSpPr>
        <p:spPr>
          <a:xfrm>
            <a:off x="7011675" y="4068225"/>
            <a:ext cx="931932" cy="636552"/>
          </a:xfrm>
          <a:prstGeom prst="cloud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Network</a:t>
            </a:r>
            <a:endParaRPr sz="900"/>
          </a:p>
        </p:txBody>
      </p:sp>
      <p:pic>
        <p:nvPicPr>
          <p:cNvPr id="300" name="Google Shape;3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648" y="3376300"/>
            <a:ext cx="1641201" cy="6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/>
          <p:nvPr/>
        </p:nvSpPr>
        <p:spPr>
          <a:xfrm>
            <a:off x="1206550" y="3706625"/>
            <a:ext cx="718200" cy="35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3"/>
          <p:cNvSpPr/>
          <p:nvPr/>
        </p:nvSpPr>
        <p:spPr>
          <a:xfrm>
            <a:off x="5143175" y="3504000"/>
            <a:ext cx="364800" cy="35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3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/>
          <p:nvPr>
            <p:ph type="title"/>
          </p:nvPr>
        </p:nvSpPr>
        <p:spPr>
          <a:xfrm>
            <a:off x="436600" y="674000"/>
            <a:ext cx="83946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컴포넌트가 동작하는 방식 (다</a:t>
            </a:r>
            <a:r>
              <a:rPr lang="en"/>
              <a:t>른 컴포넌트를 호출</a:t>
            </a:r>
            <a:r>
              <a:rPr lang="en"/>
              <a:t>) </a:t>
            </a:r>
            <a:endParaRPr/>
          </a:p>
        </p:txBody>
      </p:sp>
      <p:sp>
        <p:nvSpPr>
          <p:cNvPr id="309" name="Google Shape;309;p34"/>
          <p:cNvSpPr/>
          <p:nvPr/>
        </p:nvSpPr>
        <p:spPr>
          <a:xfrm>
            <a:off x="707850" y="3289800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Nova</a:t>
            </a:r>
            <a:br>
              <a:rPr lang="en"/>
            </a:br>
            <a:r>
              <a:rPr lang="en"/>
              <a:t>Compute</a:t>
            </a:r>
            <a:endParaRPr/>
          </a:p>
        </p:txBody>
      </p:sp>
      <p:sp>
        <p:nvSpPr>
          <p:cNvPr id="310" name="Google Shape;310;p34"/>
          <p:cNvSpPr/>
          <p:nvPr/>
        </p:nvSpPr>
        <p:spPr>
          <a:xfrm>
            <a:off x="3039300" y="3289800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Cinder</a:t>
            </a:r>
            <a:br>
              <a:rPr lang="en"/>
            </a:br>
            <a:r>
              <a:rPr lang="en"/>
              <a:t>API</a:t>
            </a:r>
            <a:endParaRPr/>
          </a:p>
        </p:txBody>
      </p:sp>
      <p:sp>
        <p:nvSpPr>
          <p:cNvPr id="311" name="Google Shape;311;p34"/>
          <p:cNvSpPr/>
          <p:nvPr/>
        </p:nvSpPr>
        <p:spPr>
          <a:xfrm>
            <a:off x="6731950" y="3238775"/>
            <a:ext cx="1003200" cy="8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Cinder</a:t>
            </a:r>
            <a:br>
              <a:rPr lang="en"/>
            </a:br>
            <a:r>
              <a:rPr lang="en"/>
              <a:t>Volume</a:t>
            </a:r>
            <a:endParaRPr/>
          </a:p>
        </p:txBody>
      </p:sp>
      <p:sp>
        <p:nvSpPr>
          <p:cNvPr id="312" name="Google Shape;312;p34"/>
          <p:cNvSpPr txBox="1"/>
          <p:nvPr>
            <p:ph idx="1" type="body"/>
          </p:nvPr>
        </p:nvSpPr>
        <p:spPr>
          <a:xfrm>
            <a:off x="436600" y="1358875"/>
            <a:ext cx="7370400" cy="1299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Agent</a:t>
            </a:r>
            <a:r>
              <a:rPr lang="en"/>
              <a:t>가 요청 처리에 필요한 또 다른 자원을 다른 컴포넌트에게 요청하기도 한다.</a:t>
            </a:r>
            <a:br>
              <a:rPr lang="en"/>
            </a:br>
            <a:r>
              <a:rPr lang="en"/>
              <a:t>( 예: nova-compute가 vm을 생성하다가, vm에 연결할 block storage 생성을 cinder에 요청 )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서로 다른 컴포넌트끼리는 REST API 를 통해 요청한다.</a:t>
            </a:r>
            <a:endParaRPr/>
          </a:p>
        </p:txBody>
      </p:sp>
      <p:sp>
        <p:nvSpPr>
          <p:cNvPr id="313" name="Google Shape;313;p34"/>
          <p:cNvSpPr/>
          <p:nvPr/>
        </p:nvSpPr>
        <p:spPr>
          <a:xfrm>
            <a:off x="4124950" y="3524400"/>
            <a:ext cx="364800" cy="35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4"/>
          <p:cNvSpPr txBox="1"/>
          <p:nvPr/>
        </p:nvSpPr>
        <p:spPr>
          <a:xfrm>
            <a:off x="1741500" y="3968400"/>
            <a:ext cx="13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REST API 호출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34"/>
          <p:cNvSpPr/>
          <p:nvPr/>
        </p:nvSpPr>
        <p:spPr>
          <a:xfrm>
            <a:off x="7924350" y="3385175"/>
            <a:ext cx="718200" cy="532200"/>
          </a:xfrm>
          <a:prstGeom prst="can">
            <a:avLst>
              <a:gd fmla="val 25000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storage</a:t>
            </a:r>
            <a:endParaRPr sz="900"/>
          </a:p>
        </p:txBody>
      </p:sp>
      <p:pic>
        <p:nvPicPr>
          <p:cNvPr id="316" name="Google Shape;3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323" y="3396700"/>
            <a:ext cx="1641201" cy="6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4"/>
          <p:cNvSpPr/>
          <p:nvPr/>
        </p:nvSpPr>
        <p:spPr>
          <a:xfrm>
            <a:off x="1985725" y="3524400"/>
            <a:ext cx="718200" cy="35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4"/>
          <p:cNvSpPr/>
          <p:nvPr/>
        </p:nvSpPr>
        <p:spPr>
          <a:xfrm>
            <a:off x="6294075" y="3524400"/>
            <a:ext cx="364800" cy="35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4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/>
          <p:nvPr>
            <p:ph type="title"/>
          </p:nvPr>
        </p:nvSpPr>
        <p:spPr>
          <a:xfrm>
            <a:off x="436600" y="674000"/>
            <a:ext cx="78846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자</a:t>
            </a:r>
            <a:r>
              <a:rPr lang="en"/>
              <a:t>원을 다루는 API는 비동기로 처리</a:t>
            </a:r>
            <a:endParaRPr/>
          </a:p>
        </p:txBody>
      </p:sp>
      <p:sp>
        <p:nvSpPr>
          <p:cNvPr id="325" name="Google Shape;325;p35"/>
          <p:cNvSpPr txBox="1"/>
          <p:nvPr>
            <p:ph idx="1" type="body"/>
          </p:nvPr>
        </p:nvSpPr>
        <p:spPr>
          <a:xfrm>
            <a:off x="436600" y="1358875"/>
            <a:ext cx="7370400" cy="866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Vm, network, storage</a:t>
            </a:r>
            <a:r>
              <a:rPr lang="en"/>
              <a:t>와 같은 자원을 다루는 API는 모두 비동기로 처리된다.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자원 생성의 경우, API서버는 요청을 받고 </a:t>
            </a:r>
            <a:r>
              <a:rPr b="1" lang="en">
                <a:solidFill>
                  <a:schemeClr val="accent5"/>
                </a:solidFill>
              </a:rPr>
              <a:t>자원의 UUID와 함께 202 Accepted</a:t>
            </a:r>
            <a:r>
              <a:rPr lang="en"/>
              <a:t>를 반환한다.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자원을 요청한 쪽에서는 </a:t>
            </a:r>
            <a:r>
              <a:rPr b="1" lang="en">
                <a:solidFill>
                  <a:schemeClr val="accent5"/>
                </a:solidFill>
              </a:rPr>
              <a:t>주기적으로 UUID값으로 상태를 조회</a:t>
            </a:r>
            <a:r>
              <a:rPr lang="en"/>
              <a:t>하며 생성여부를 확인한다. </a:t>
            </a:r>
            <a:br>
              <a:rPr lang="en"/>
            </a:br>
            <a:r>
              <a:rPr lang="en"/>
              <a:t>( timeout 시간 만큼 시도하다가, 확인되지 않으면 전체 요청을 실패처리한다 )</a:t>
            </a:r>
            <a:endParaRPr/>
          </a:p>
        </p:txBody>
      </p:sp>
      <p:sp>
        <p:nvSpPr>
          <p:cNvPr id="326" name="Google Shape;326;p35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</a:t>
            </a:r>
            <a:r>
              <a:rPr lang="en"/>
              <a:t>의 문제 원인 파악 방법</a:t>
            </a:r>
            <a:endParaRPr/>
          </a:p>
        </p:txBody>
      </p:sp>
      <p:sp>
        <p:nvSpPr>
          <p:cNvPr id="332" name="Google Shape;332;p36"/>
          <p:cNvSpPr txBox="1"/>
          <p:nvPr>
            <p:ph idx="1" type="body"/>
          </p:nvPr>
        </p:nvSpPr>
        <p:spPr>
          <a:xfrm>
            <a:off x="436600" y="1358875"/>
            <a:ext cx="8102400" cy="35355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</a:t>
            </a:r>
            <a:r>
              <a:rPr lang="en"/>
              <a:t>은 수 많은 컴포넌트가 서로 통신을 하며 요청을 처리한다.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인스턴스 생성 실패의 경우 nova/neutron/cinder 때에 따라 glance까지 로그를 종합적으로 확인해야한다.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OpenStack은 요청별로 request id를 생성하여 다른 컴포넌트에 요청을 보낼 때 ‘X-OpenStack-Request-Id’ 헤더에 id를 담아 보낸다.</a:t>
            </a:r>
            <a:br>
              <a:rPr lang="en"/>
            </a:br>
            <a:br>
              <a:rPr lang="en"/>
            </a:br>
            <a:r>
              <a:rPr lang="en"/>
              <a:t>로그에 request id가 남아있어, 이 정보를 토대로 로그에서 분석한다.</a:t>
            </a:r>
            <a:br>
              <a:rPr lang="en"/>
            </a:br>
            <a:br>
              <a:rPr lang="en"/>
            </a:br>
            <a:r>
              <a:rPr lang="en"/>
              <a:t>&lt; 로그 예시 인스턴스 생성 - nova-compute &gt;</a:t>
            </a:r>
            <a:br>
              <a:rPr lang="en"/>
            </a:br>
            <a:r>
              <a:rPr lang="en" sz="900"/>
              <a:t>2021-07-07 09:56:40.181 37523 INFO nova.compute.claims [</a:t>
            </a:r>
            <a:r>
              <a:rPr b="1" lang="en" sz="900">
                <a:solidFill>
                  <a:srgbClr val="DA1A32"/>
                </a:solidFill>
              </a:rPr>
              <a:t>req-3b6dd152-a94e-4ede-8315-fe97d4551c05</a:t>
            </a:r>
            <a:r>
              <a:rPr lang="en" sz="900"/>
              <a:t> fdf5158b94894671aa35c60d557af186 8534d8e055964709951905a43d44ccc3 - default default] [instance: b545cca6-ceb6-480a-99c5-52a99ab4c64c] Claim successful on node test-node</a:t>
            </a:r>
            <a:br>
              <a:rPr lang="en" sz="900"/>
            </a:br>
            <a:br>
              <a:rPr lang="en" sz="900"/>
            </a:br>
            <a:r>
              <a:rPr lang="en" sz="900"/>
              <a:t>2021-07-07 09:56:41.041 37523 DEBUG keystoneauth.session [</a:t>
            </a:r>
            <a:r>
              <a:rPr b="1" lang="en" sz="900">
                <a:solidFill>
                  <a:schemeClr val="accent5"/>
                </a:solidFill>
              </a:rPr>
              <a:t>req-3b6dd152-a94e-4ede-8315-fe97d4551c05</a:t>
            </a:r>
            <a:r>
              <a:rPr lang="en" sz="900"/>
              <a:t> fdf5158b94894671aa35c60d557af186 8534d8e055964709951905a43d44ccc3 - default default] REQ: curl -g -i -X GET http://neutron:9696/v2.0/subnets/2d9e2c34-c767-49b1-9046-108b71c582fb -H "X-Service-Token: {SHA1}--" -H "User-Agent: python-neutronclient" -H "X-OpenStack-Request-ID: </a:t>
            </a:r>
            <a:r>
              <a:rPr b="1" lang="en" sz="900">
                <a:solidFill>
                  <a:schemeClr val="accent5"/>
                </a:solidFill>
              </a:rPr>
              <a:t>req-3b6dd152-a94e-4ede-8315-fe97d4551c05</a:t>
            </a:r>
            <a:r>
              <a:rPr lang="en" sz="900"/>
              <a:t>" -H "Accept: application/json" -H "X-Auth-Token: {SHA1}---"</a:t>
            </a:r>
            <a:endParaRPr sz="900"/>
          </a:p>
        </p:txBody>
      </p:sp>
      <p:sp>
        <p:nvSpPr>
          <p:cNvPr id="333" name="Google Shape;333;p36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</a:t>
            </a:r>
            <a:r>
              <a:rPr lang="en"/>
              <a:t>의 자원 관리 방법</a:t>
            </a:r>
            <a:endParaRPr/>
          </a:p>
        </p:txBody>
      </p:sp>
      <p:sp>
        <p:nvSpPr>
          <p:cNvPr id="339" name="Google Shape;339;p37"/>
          <p:cNvSpPr txBox="1"/>
          <p:nvPr>
            <p:ph idx="1" type="body"/>
          </p:nvPr>
        </p:nvSpPr>
        <p:spPr>
          <a:xfrm>
            <a:off x="436600" y="1358875"/>
            <a:ext cx="8102400" cy="1305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</a:t>
            </a:r>
            <a:r>
              <a:rPr lang="en"/>
              <a:t>이 storage / network / vm 자체를 직접 만들지 않는다.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OpenStack은 자원의 상태만 관리하고 자원의 실체는 다른 서비스를 사용한다.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OpenStack은 실질적인 자원을 다루는 서비스와 연동하기 위해 다양한 Driver를 지원한다.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7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Cinder에</a:t>
            </a:r>
            <a:r>
              <a:rPr lang="en"/>
              <a:t>서 지원하는</a:t>
            </a:r>
            <a:r>
              <a:rPr lang="en"/>
              <a:t> backend 예</a:t>
            </a:r>
            <a:r>
              <a:rPr lang="en"/>
              <a:t>시</a:t>
            </a:r>
            <a:endParaRPr/>
          </a:p>
        </p:txBody>
      </p:sp>
      <p:sp>
        <p:nvSpPr>
          <p:cNvPr id="346" name="Google Shape;346;p38"/>
          <p:cNvSpPr txBox="1"/>
          <p:nvPr>
            <p:ph idx="1" type="body"/>
          </p:nvPr>
        </p:nvSpPr>
        <p:spPr>
          <a:xfrm>
            <a:off x="436600" y="4384700"/>
            <a:ext cx="6454800" cy="53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https://docs.openstack.org/cinder/rocky/reference/support-matrix.html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https://github.com/openstack/cinder/tree/master/cinder/volume/drivers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563" y="1358600"/>
            <a:ext cx="7056763" cy="287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2347" y="801950"/>
            <a:ext cx="2663501" cy="368597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8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type="title"/>
          </p:nvPr>
        </p:nvSpPr>
        <p:spPr>
          <a:xfrm>
            <a:off x="436600" y="674000"/>
            <a:ext cx="4782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조성</a:t>
            </a:r>
            <a:r>
              <a:rPr lang="en"/>
              <a:t>수 (irc: seongsoocho)</a:t>
            </a:r>
            <a:endParaRPr/>
          </a:p>
        </p:txBody>
      </p:sp>
      <p:sp>
        <p:nvSpPr>
          <p:cNvPr id="172" name="Google Shape;172;p21"/>
          <p:cNvSpPr txBox="1"/>
          <p:nvPr>
            <p:ph idx="1" type="body"/>
          </p:nvPr>
        </p:nvSpPr>
        <p:spPr>
          <a:xfrm>
            <a:off x="438150" y="1695450"/>
            <a:ext cx="5960100" cy="2885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NHN Cloud OpenStack IaaS / Object Storage 운</a:t>
            </a:r>
            <a:r>
              <a:rPr lang="en"/>
              <a:t>영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[커뮤니티 활동]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오픈스택 한국 커뮤니티 4기 대표 (2020 ~ 현재)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오픈스택 한국 커뮤니티 3기 부대표 (2017 ~ 2020)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오픈스택 컨트리뷰터 (2016. 2. 2. ~ 현재)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오픈스택 한국 커뮤니티 회원 (2014. 4. 2. ~ 현재)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724" y="4185601"/>
            <a:ext cx="4596500" cy="76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neutron</a:t>
            </a:r>
            <a:r>
              <a:rPr lang="en"/>
              <a:t>에서 지원하는 driver 예시</a:t>
            </a:r>
            <a:endParaRPr/>
          </a:p>
        </p:txBody>
      </p:sp>
      <p:sp>
        <p:nvSpPr>
          <p:cNvPr id="355" name="Google Shape;355;p39"/>
          <p:cNvSpPr txBox="1"/>
          <p:nvPr>
            <p:ph idx="1" type="body"/>
          </p:nvPr>
        </p:nvSpPr>
        <p:spPr>
          <a:xfrm>
            <a:off x="436600" y="4384700"/>
            <a:ext cx="6672000" cy="678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https://wiki.openstack.org/wiki/Neutron_Plugins_and_Drivers</a:t>
            </a:r>
            <a:br>
              <a:rPr lang="en"/>
            </a:br>
            <a:r>
              <a:rPr lang="en"/>
              <a:t>https://docs.openstack.org/neutron/latest/admin/config-ml2.html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50" y="1358600"/>
            <a:ext cx="4523585" cy="28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285" y="1639900"/>
            <a:ext cx="3930166" cy="206072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9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nova에</a:t>
            </a:r>
            <a:r>
              <a:rPr lang="en"/>
              <a:t>서 지원하는 하이퍼바이저</a:t>
            </a:r>
            <a:endParaRPr/>
          </a:p>
        </p:txBody>
      </p:sp>
      <p:sp>
        <p:nvSpPr>
          <p:cNvPr id="364" name="Google Shape;364;p40"/>
          <p:cNvSpPr txBox="1"/>
          <p:nvPr>
            <p:ph idx="1" type="body"/>
          </p:nvPr>
        </p:nvSpPr>
        <p:spPr>
          <a:xfrm>
            <a:off x="436600" y="4384700"/>
            <a:ext cx="6672000" cy="678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/>
              <a:t>https://docs.openstack.org/arch-design/design-compute/design-compute-hypervisor.html</a:t>
            </a:r>
            <a:endParaRPr sz="1200"/>
          </a:p>
        </p:txBody>
      </p:sp>
      <p:pic>
        <p:nvPicPr>
          <p:cNvPr id="365" name="Google Shape;3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200" y="1386750"/>
            <a:ext cx="5212429" cy="28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0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</a:t>
            </a:r>
            <a:r>
              <a:rPr lang="en"/>
              <a:t>제 오픈스택이 어떻게 동작하는지 한 눈에 볼 시간</a:t>
            </a:r>
            <a:endParaRPr/>
          </a:p>
        </p:txBody>
      </p:sp>
      <p:sp>
        <p:nvSpPr>
          <p:cNvPr id="372" name="Google Shape;372;p41"/>
          <p:cNvSpPr txBox="1"/>
          <p:nvPr>
            <p:ph idx="1" type="subTitle"/>
          </p:nvPr>
        </p:nvSpPr>
        <p:spPr>
          <a:xfrm>
            <a:off x="311700" y="3440150"/>
            <a:ext cx="8520600" cy="79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2200"/>
              </a:spcBef>
              <a:spcAft>
                <a:spcPts val="0"/>
              </a:spcAft>
              <a:buNone/>
            </a:pPr>
            <a:r>
              <a:rPr lang="en" sz="1900"/>
              <a:t>인스턴</a:t>
            </a:r>
            <a:r>
              <a:rPr lang="en" sz="1900"/>
              <a:t>스 생성을 예로, 컴포넌트가 어떻게 동작하는지 알아봅니다</a:t>
            </a:r>
            <a:endParaRPr sz="1900"/>
          </a:p>
        </p:txBody>
      </p:sp>
      <p:sp>
        <p:nvSpPr>
          <p:cNvPr id="373" name="Google Shape;373;p41"/>
          <p:cNvSpPr txBox="1"/>
          <p:nvPr>
            <p:ph idx="12" type="sldNum"/>
          </p:nvPr>
        </p:nvSpPr>
        <p:spPr>
          <a:xfrm>
            <a:off x="8692800" y="4827225"/>
            <a:ext cx="2910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/>
              <a:t>‹#›</a:t>
            </a:fld>
            <a:endParaRPr sz="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/>
          <p:nvPr/>
        </p:nvSpPr>
        <p:spPr>
          <a:xfrm>
            <a:off x="2398350" y="2889200"/>
            <a:ext cx="2290500" cy="197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2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인스턴</a:t>
            </a:r>
            <a:r>
              <a:rPr lang="en"/>
              <a:t>스 생성</a:t>
            </a:r>
            <a:endParaRPr/>
          </a:p>
        </p:txBody>
      </p:sp>
      <p:sp>
        <p:nvSpPr>
          <p:cNvPr id="380" name="Google Shape;380;p42"/>
          <p:cNvSpPr/>
          <p:nvPr/>
        </p:nvSpPr>
        <p:spPr>
          <a:xfrm>
            <a:off x="1012325" y="2510250"/>
            <a:ext cx="703500" cy="53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Nova</a:t>
            </a:r>
            <a:br>
              <a:rPr lang="en" sz="1000"/>
            </a:br>
            <a:r>
              <a:rPr lang="en" sz="1000"/>
              <a:t>API</a:t>
            </a:r>
            <a:endParaRPr sz="1000"/>
          </a:p>
        </p:txBody>
      </p:sp>
      <p:sp>
        <p:nvSpPr>
          <p:cNvPr id="381" name="Google Shape;381;p42"/>
          <p:cNvSpPr/>
          <p:nvPr/>
        </p:nvSpPr>
        <p:spPr>
          <a:xfrm>
            <a:off x="1012325" y="1401050"/>
            <a:ext cx="703500" cy="50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scheduler</a:t>
            </a:r>
            <a:endParaRPr sz="800"/>
          </a:p>
        </p:txBody>
      </p:sp>
      <p:sp>
        <p:nvSpPr>
          <p:cNvPr id="382" name="Google Shape;382;p42"/>
          <p:cNvSpPr/>
          <p:nvPr/>
        </p:nvSpPr>
        <p:spPr>
          <a:xfrm>
            <a:off x="2539950" y="3042450"/>
            <a:ext cx="703500" cy="50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compute</a:t>
            </a:r>
            <a:endParaRPr sz="800"/>
          </a:p>
        </p:txBody>
      </p:sp>
      <p:sp>
        <p:nvSpPr>
          <p:cNvPr id="383" name="Google Shape;383;p42"/>
          <p:cNvSpPr txBox="1"/>
          <p:nvPr/>
        </p:nvSpPr>
        <p:spPr>
          <a:xfrm>
            <a:off x="1042300" y="4305950"/>
            <a:ext cx="133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Compute node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42"/>
          <p:cNvSpPr/>
          <p:nvPr/>
        </p:nvSpPr>
        <p:spPr>
          <a:xfrm>
            <a:off x="370648" y="2648750"/>
            <a:ext cx="4701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2"/>
          <p:cNvSpPr txBox="1"/>
          <p:nvPr/>
        </p:nvSpPr>
        <p:spPr>
          <a:xfrm>
            <a:off x="169000" y="2934754"/>
            <a:ext cx="87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인스턴스 생성 요청</a:t>
            </a:r>
            <a:endParaRPr sz="7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42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3"/>
          <p:cNvSpPr/>
          <p:nvPr/>
        </p:nvSpPr>
        <p:spPr>
          <a:xfrm>
            <a:off x="2398350" y="2889200"/>
            <a:ext cx="2290500" cy="197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3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인스턴스 생성</a:t>
            </a:r>
            <a:endParaRPr/>
          </a:p>
        </p:txBody>
      </p:sp>
      <p:sp>
        <p:nvSpPr>
          <p:cNvPr id="393" name="Google Shape;393;p43"/>
          <p:cNvSpPr/>
          <p:nvPr/>
        </p:nvSpPr>
        <p:spPr>
          <a:xfrm>
            <a:off x="1012325" y="2510250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Nova</a:t>
            </a:r>
            <a:br>
              <a:rPr lang="en" sz="1000"/>
            </a:br>
            <a:r>
              <a:rPr lang="en" sz="1000"/>
              <a:t>API</a:t>
            </a:r>
            <a:endParaRPr sz="1000"/>
          </a:p>
        </p:txBody>
      </p:sp>
      <p:sp>
        <p:nvSpPr>
          <p:cNvPr id="394" name="Google Shape;394;p43"/>
          <p:cNvSpPr/>
          <p:nvPr/>
        </p:nvSpPr>
        <p:spPr>
          <a:xfrm>
            <a:off x="1012325" y="1404925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scheduler</a:t>
            </a:r>
            <a:endParaRPr sz="800"/>
          </a:p>
        </p:txBody>
      </p:sp>
      <p:sp>
        <p:nvSpPr>
          <p:cNvPr id="395" name="Google Shape;395;p43"/>
          <p:cNvSpPr/>
          <p:nvPr/>
        </p:nvSpPr>
        <p:spPr>
          <a:xfrm>
            <a:off x="2539950" y="3042450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compute</a:t>
            </a:r>
            <a:endParaRPr sz="800"/>
          </a:p>
        </p:txBody>
      </p:sp>
      <p:sp>
        <p:nvSpPr>
          <p:cNvPr id="396" name="Google Shape;396;p43"/>
          <p:cNvSpPr txBox="1"/>
          <p:nvPr/>
        </p:nvSpPr>
        <p:spPr>
          <a:xfrm>
            <a:off x="1042300" y="4305950"/>
            <a:ext cx="133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Compute node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" name="Google Shape;397;p43"/>
          <p:cNvSpPr/>
          <p:nvPr/>
        </p:nvSpPr>
        <p:spPr>
          <a:xfrm>
            <a:off x="370648" y="2648750"/>
            <a:ext cx="4701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3"/>
          <p:cNvSpPr txBox="1"/>
          <p:nvPr/>
        </p:nvSpPr>
        <p:spPr>
          <a:xfrm>
            <a:off x="310950" y="1937550"/>
            <a:ext cx="89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vm을 구동할 하이퍼바이저 선택 요청</a:t>
            </a:r>
            <a:endParaRPr sz="7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9" name="Google Shape;399;p43"/>
          <p:cNvSpPr/>
          <p:nvPr/>
        </p:nvSpPr>
        <p:spPr>
          <a:xfrm rot="-5400000">
            <a:off x="948202" y="2055149"/>
            <a:ext cx="4701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3"/>
          <p:cNvSpPr/>
          <p:nvPr/>
        </p:nvSpPr>
        <p:spPr>
          <a:xfrm rot="5400000">
            <a:off x="1233276" y="2094093"/>
            <a:ext cx="47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3"/>
          <p:cNvSpPr txBox="1"/>
          <p:nvPr/>
        </p:nvSpPr>
        <p:spPr>
          <a:xfrm>
            <a:off x="1683275" y="1972488"/>
            <a:ext cx="13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요청한 vm스펙을 생성할 수 있는 하이퍼바이저 정보전달</a:t>
            </a:r>
            <a:endParaRPr sz="7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43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4"/>
          <p:cNvSpPr/>
          <p:nvPr/>
        </p:nvSpPr>
        <p:spPr>
          <a:xfrm>
            <a:off x="2398350" y="2889200"/>
            <a:ext cx="2290500" cy="197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4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인스턴스 생성</a:t>
            </a:r>
            <a:endParaRPr/>
          </a:p>
        </p:txBody>
      </p:sp>
      <p:sp>
        <p:nvSpPr>
          <p:cNvPr id="409" name="Google Shape;409;p44"/>
          <p:cNvSpPr/>
          <p:nvPr/>
        </p:nvSpPr>
        <p:spPr>
          <a:xfrm>
            <a:off x="1012325" y="2510250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Nova</a:t>
            </a:r>
            <a:br>
              <a:rPr lang="en" sz="1000"/>
            </a:br>
            <a:r>
              <a:rPr lang="en" sz="1000"/>
              <a:t>API</a:t>
            </a:r>
            <a:endParaRPr sz="1000"/>
          </a:p>
        </p:txBody>
      </p:sp>
      <p:sp>
        <p:nvSpPr>
          <p:cNvPr id="410" name="Google Shape;410;p44"/>
          <p:cNvSpPr/>
          <p:nvPr/>
        </p:nvSpPr>
        <p:spPr>
          <a:xfrm>
            <a:off x="2539950" y="3042450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compute</a:t>
            </a:r>
            <a:endParaRPr sz="800"/>
          </a:p>
        </p:txBody>
      </p:sp>
      <p:sp>
        <p:nvSpPr>
          <p:cNvPr id="411" name="Google Shape;411;p44"/>
          <p:cNvSpPr txBox="1"/>
          <p:nvPr/>
        </p:nvSpPr>
        <p:spPr>
          <a:xfrm>
            <a:off x="1042300" y="4305950"/>
            <a:ext cx="133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Compute node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2" name="Google Shape;412;p44"/>
          <p:cNvSpPr/>
          <p:nvPr/>
        </p:nvSpPr>
        <p:spPr>
          <a:xfrm>
            <a:off x="370648" y="2648750"/>
            <a:ext cx="4701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4"/>
          <p:cNvSpPr txBox="1"/>
          <p:nvPr/>
        </p:nvSpPr>
        <p:spPr>
          <a:xfrm>
            <a:off x="1424025" y="3196400"/>
            <a:ext cx="703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Vm 생성 요청</a:t>
            </a:r>
            <a:endParaRPr sz="7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4" name="Google Shape;414;p44"/>
          <p:cNvSpPr/>
          <p:nvPr/>
        </p:nvSpPr>
        <p:spPr>
          <a:xfrm rot="1801639">
            <a:off x="1836054" y="3017601"/>
            <a:ext cx="739789" cy="23495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"/>
          <p:cNvSpPr/>
          <p:nvPr/>
        </p:nvSpPr>
        <p:spPr>
          <a:xfrm>
            <a:off x="1012325" y="1404925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scheduler</a:t>
            </a:r>
            <a:endParaRPr sz="800"/>
          </a:p>
        </p:txBody>
      </p:sp>
      <p:sp>
        <p:nvSpPr>
          <p:cNvPr id="416" name="Google Shape;416;p44"/>
          <p:cNvSpPr/>
          <p:nvPr/>
        </p:nvSpPr>
        <p:spPr>
          <a:xfrm rot="-5400000">
            <a:off x="948202" y="2055149"/>
            <a:ext cx="4701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4"/>
          <p:cNvSpPr/>
          <p:nvPr/>
        </p:nvSpPr>
        <p:spPr>
          <a:xfrm rot="5400000">
            <a:off x="1233276" y="2094093"/>
            <a:ext cx="47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4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/>
          <p:nvPr/>
        </p:nvSpPr>
        <p:spPr>
          <a:xfrm>
            <a:off x="2398350" y="2889200"/>
            <a:ext cx="2290500" cy="197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5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인스턴스 생성</a:t>
            </a:r>
            <a:endParaRPr/>
          </a:p>
        </p:txBody>
      </p:sp>
      <p:sp>
        <p:nvSpPr>
          <p:cNvPr id="425" name="Google Shape;425;p45"/>
          <p:cNvSpPr/>
          <p:nvPr/>
        </p:nvSpPr>
        <p:spPr>
          <a:xfrm>
            <a:off x="1012325" y="2510250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Nova</a:t>
            </a:r>
            <a:br>
              <a:rPr lang="en" sz="1000"/>
            </a:br>
            <a:r>
              <a:rPr lang="en" sz="1000"/>
              <a:t>API</a:t>
            </a:r>
            <a:endParaRPr sz="1000"/>
          </a:p>
        </p:txBody>
      </p:sp>
      <p:sp>
        <p:nvSpPr>
          <p:cNvPr id="426" name="Google Shape;426;p45"/>
          <p:cNvSpPr/>
          <p:nvPr/>
        </p:nvSpPr>
        <p:spPr>
          <a:xfrm>
            <a:off x="2539950" y="3042450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compute</a:t>
            </a:r>
            <a:endParaRPr sz="800"/>
          </a:p>
        </p:txBody>
      </p:sp>
      <p:sp>
        <p:nvSpPr>
          <p:cNvPr id="427" name="Google Shape;427;p45"/>
          <p:cNvSpPr txBox="1"/>
          <p:nvPr/>
        </p:nvSpPr>
        <p:spPr>
          <a:xfrm>
            <a:off x="1042300" y="4305950"/>
            <a:ext cx="133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Compute node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8" name="Google Shape;428;p45"/>
          <p:cNvSpPr/>
          <p:nvPr/>
        </p:nvSpPr>
        <p:spPr>
          <a:xfrm>
            <a:off x="370648" y="2648750"/>
            <a:ext cx="4701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5"/>
          <p:cNvSpPr txBox="1"/>
          <p:nvPr/>
        </p:nvSpPr>
        <p:spPr>
          <a:xfrm>
            <a:off x="1942400" y="2242650"/>
            <a:ext cx="703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VM이 사용할</a:t>
            </a:r>
            <a:b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네트워크 관련 정보 설정 요청</a:t>
            </a:r>
            <a:endParaRPr sz="7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0" name="Google Shape;430;p45"/>
          <p:cNvSpPr/>
          <p:nvPr/>
        </p:nvSpPr>
        <p:spPr>
          <a:xfrm rot="1801639">
            <a:off x="1836054" y="3017601"/>
            <a:ext cx="739789" cy="23495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5"/>
          <p:cNvSpPr/>
          <p:nvPr/>
        </p:nvSpPr>
        <p:spPr>
          <a:xfrm>
            <a:off x="1012325" y="1404925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scheduler</a:t>
            </a:r>
            <a:endParaRPr sz="800"/>
          </a:p>
        </p:txBody>
      </p:sp>
      <p:sp>
        <p:nvSpPr>
          <p:cNvPr id="432" name="Google Shape;432;p45"/>
          <p:cNvSpPr/>
          <p:nvPr/>
        </p:nvSpPr>
        <p:spPr>
          <a:xfrm rot="-5400000">
            <a:off x="948202" y="2055149"/>
            <a:ext cx="4701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 rot="5400000">
            <a:off x="1233276" y="2094093"/>
            <a:ext cx="47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 rot="-5400000">
            <a:off x="2175275" y="2372252"/>
            <a:ext cx="11055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2498825" y="139732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Neutron</a:t>
            </a:r>
            <a:br>
              <a:rPr lang="en" sz="1000"/>
            </a:br>
            <a:r>
              <a:rPr lang="en" sz="1000"/>
              <a:t>Server</a:t>
            </a:r>
            <a:endParaRPr sz="1000"/>
          </a:p>
        </p:txBody>
      </p:sp>
      <p:sp>
        <p:nvSpPr>
          <p:cNvPr id="436" name="Google Shape;436;p45"/>
          <p:cNvSpPr/>
          <p:nvPr/>
        </p:nvSpPr>
        <p:spPr>
          <a:xfrm>
            <a:off x="3450875" y="139277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Cinder</a:t>
            </a:r>
            <a:br>
              <a:rPr lang="en" sz="1000"/>
            </a:br>
            <a:r>
              <a:rPr lang="en" sz="1000"/>
              <a:t>API</a:t>
            </a:r>
            <a:endParaRPr sz="1000"/>
          </a:p>
        </p:txBody>
      </p:sp>
      <p:sp>
        <p:nvSpPr>
          <p:cNvPr id="437" name="Google Shape;437;p45"/>
          <p:cNvSpPr/>
          <p:nvPr/>
        </p:nvSpPr>
        <p:spPr>
          <a:xfrm rot="-3392998">
            <a:off x="2723885" y="2404516"/>
            <a:ext cx="1092325" cy="23488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5"/>
          <p:cNvSpPr txBox="1"/>
          <p:nvPr/>
        </p:nvSpPr>
        <p:spPr>
          <a:xfrm>
            <a:off x="3481150" y="2242650"/>
            <a:ext cx="703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VM이 사용할</a:t>
            </a:r>
            <a:b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Block device 정</a:t>
            </a: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보 요청</a:t>
            </a:r>
            <a:endParaRPr sz="7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45"/>
          <p:cNvSpPr/>
          <p:nvPr/>
        </p:nvSpPr>
        <p:spPr>
          <a:xfrm>
            <a:off x="4688850" y="139277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Cinder</a:t>
            </a:r>
            <a:br>
              <a:rPr lang="en" sz="1000"/>
            </a:br>
            <a:r>
              <a:rPr lang="en" sz="1000"/>
              <a:t>Volume</a:t>
            </a:r>
            <a:endParaRPr sz="1000"/>
          </a:p>
        </p:txBody>
      </p:sp>
      <p:sp>
        <p:nvSpPr>
          <p:cNvPr id="440" name="Google Shape;440;p45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6"/>
          <p:cNvSpPr/>
          <p:nvPr/>
        </p:nvSpPr>
        <p:spPr>
          <a:xfrm>
            <a:off x="2398350" y="2889200"/>
            <a:ext cx="2290500" cy="197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6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인스턴스 생성</a:t>
            </a:r>
            <a:endParaRPr/>
          </a:p>
        </p:txBody>
      </p:sp>
      <p:sp>
        <p:nvSpPr>
          <p:cNvPr id="447" name="Google Shape;447;p46"/>
          <p:cNvSpPr/>
          <p:nvPr/>
        </p:nvSpPr>
        <p:spPr>
          <a:xfrm>
            <a:off x="1012325" y="2510250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Nova</a:t>
            </a:r>
            <a:br>
              <a:rPr lang="en" sz="1000"/>
            </a:br>
            <a:r>
              <a:rPr lang="en" sz="1000"/>
              <a:t>API</a:t>
            </a:r>
            <a:endParaRPr sz="1000"/>
          </a:p>
        </p:txBody>
      </p:sp>
      <p:sp>
        <p:nvSpPr>
          <p:cNvPr id="448" name="Google Shape;448;p46"/>
          <p:cNvSpPr/>
          <p:nvPr/>
        </p:nvSpPr>
        <p:spPr>
          <a:xfrm>
            <a:off x="2539950" y="3042450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compute</a:t>
            </a:r>
            <a:endParaRPr sz="800"/>
          </a:p>
        </p:txBody>
      </p:sp>
      <p:sp>
        <p:nvSpPr>
          <p:cNvPr id="449" name="Google Shape;449;p46"/>
          <p:cNvSpPr txBox="1"/>
          <p:nvPr/>
        </p:nvSpPr>
        <p:spPr>
          <a:xfrm>
            <a:off x="1042300" y="4305950"/>
            <a:ext cx="133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Compute node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0" name="Google Shape;450;p46"/>
          <p:cNvSpPr/>
          <p:nvPr/>
        </p:nvSpPr>
        <p:spPr>
          <a:xfrm>
            <a:off x="370648" y="2648750"/>
            <a:ext cx="4701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6"/>
          <p:cNvSpPr txBox="1"/>
          <p:nvPr/>
        </p:nvSpPr>
        <p:spPr>
          <a:xfrm>
            <a:off x="3550625" y="2428375"/>
            <a:ext cx="9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하이퍼바이저에 네트워크 설정 요청</a:t>
            </a:r>
            <a:endParaRPr sz="7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" name="Google Shape;452;p46"/>
          <p:cNvSpPr/>
          <p:nvPr/>
        </p:nvSpPr>
        <p:spPr>
          <a:xfrm rot="1801639">
            <a:off x="1836054" y="3017601"/>
            <a:ext cx="739789" cy="23495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6"/>
          <p:cNvSpPr/>
          <p:nvPr/>
        </p:nvSpPr>
        <p:spPr>
          <a:xfrm>
            <a:off x="1012325" y="1404925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scheduler</a:t>
            </a:r>
            <a:endParaRPr sz="800"/>
          </a:p>
        </p:txBody>
      </p:sp>
      <p:sp>
        <p:nvSpPr>
          <p:cNvPr id="454" name="Google Shape;454;p46"/>
          <p:cNvSpPr/>
          <p:nvPr/>
        </p:nvSpPr>
        <p:spPr>
          <a:xfrm rot="-5400000">
            <a:off x="948202" y="2055149"/>
            <a:ext cx="4701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6"/>
          <p:cNvSpPr/>
          <p:nvPr/>
        </p:nvSpPr>
        <p:spPr>
          <a:xfrm rot="5400000">
            <a:off x="1233276" y="2094093"/>
            <a:ext cx="47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6"/>
          <p:cNvSpPr/>
          <p:nvPr/>
        </p:nvSpPr>
        <p:spPr>
          <a:xfrm rot="-5400000">
            <a:off x="2175275" y="2372252"/>
            <a:ext cx="11055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6"/>
          <p:cNvSpPr/>
          <p:nvPr/>
        </p:nvSpPr>
        <p:spPr>
          <a:xfrm>
            <a:off x="2498825" y="139732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Neutron</a:t>
            </a:r>
            <a:br>
              <a:rPr lang="en" sz="1000"/>
            </a:br>
            <a:r>
              <a:rPr lang="en" sz="1000"/>
              <a:t>Server</a:t>
            </a:r>
            <a:endParaRPr sz="1000"/>
          </a:p>
        </p:txBody>
      </p:sp>
      <p:sp>
        <p:nvSpPr>
          <p:cNvPr id="458" name="Google Shape;458;p46"/>
          <p:cNvSpPr/>
          <p:nvPr/>
        </p:nvSpPr>
        <p:spPr>
          <a:xfrm>
            <a:off x="3450875" y="139277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Cinder</a:t>
            </a:r>
            <a:br>
              <a:rPr lang="en" sz="1000"/>
            </a:br>
            <a:r>
              <a:rPr lang="en" sz="1000"/>
              <a:t>API</a:t>
            </a:r>
            <a:endParaRPr sz="1000"/>
          </a:p>
        </p:txBody>
      </p:sp>
      <p:sp>
        <p:nvSpPr>
          <p:cNvPr id="459" name="Google Shape;459;p46"/>
          <p:cNvSpPr/>
          <p:nvPr/>
        </p:nvSpPr>
        <p:spPr>
          <a:xfrm rot="-3392998">
            <a:off x="2723885" y="2404516"/>
            <a:ext cx="1092325" cy="23488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6"/>
          <p:cNvSpPr txBox="1"/>
          <p:nvPr/>
        </p:nvSpPr>
        <p:spPr>
          <a:xfrm>
            <a:off x="4155350" y="1870375"/>
            <a:ext cx="7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Block device 생성 요청</a:t>
            </a:r>
            <a:endParaRPr sz="7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" name="Google Shape;461;p46"/>
          <p:cNvSpPr/>
          <p:nvPr/>
        </p:nvSpPr>
        <p:spPr>
          <a:xfrm>
            <a:off x="4810325" y="139732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Cinder</a:t>
            </a:r>
            <a:br>
              <a:rPr lang="en" sz="1000"/>
            </a:br>
            <a:r>
              <a:rPr lang="en" sz="1000"/>
              <a:t>Volume</a:t>
            </a:r>
            <a:endParaRPr sz="1000"/>
          </a:p>
        </p:txBody>
      </p:sp>
      <p:sp>
        <p:nvSpPr>
          <p:cNvPr id="462" name="Google Shape;462;p46"/>
          <p:cNvSpPr/>
          <p:nvPr/>
        </p:nvSpPr>
        <p:spPr>
          <a:xfrm rot="3905412">
            <a:off x="2788952" y="2379169"/>
            <a:ext cx="1105437" cy="23488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6"/>
          <p:cNvSpPr/>
          <p:nvPr/>
        </p:nvSpPr>
        <p:spPr>
          <a:xfrm>
            <a:off x="3504050" y="3042450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Neutron</a:t>
            </a:r>
            <a:br>
              <a:rPr lang="en" sz="800"/>
            </a:br>
            <a:r>
              <a:rPr lang="en" sz="800"/>
              <a:t>a</a:t>
            </a:r>
            <a:r>
              <a:rPr lang="en" sz="800"/>
              <a:t>gent </a:t>
            </a:r>
            <a:endParaRPr sz="800"/>
          </a:p>
        </p:txBody>
      </p:sp>
      <p:sp>
        <p:nvSpPr>
          <p:cNvPr id="464" name="Google Shape;464;p46"/>
          <p:cNvSpPr/>
          <p:nvPr/>
        </p:nvSpPr>
        <p:spPr>
          <a:xfrm>
            <a:off x="3504050" y="4050750"/>
            <a:ext cx="758100" cy="369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openvswitch</a:t>
            </a:r>
            <a:endParaRPr sz="600"/>
          </a:p>
        </p:txBody>
      </p:sp>
      <p:sp>
        <p:nvSpPr>
          <p:cNvPr id="465" name="Google Shape;465;p46"/>
          <p:cNvSpPr/>
          <p:nvPr/>
        </p:nvSpPr>
        <p:spPr>
          <a:xfrm rot="5400000">
            <a:off x="3635600" y="3683095"/>
            <a:ext cx="44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6"/>
          <p:cNvSpPr/>
          <p:nvPr/>
        </p:nvSpPr>
        <p:spPr>
          <a:xfrm>
            <a:off x="4262150" y="1545970"/>
            <a:ext cx="44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6"/>
          <p:cNvSpPr/>
          <p:nvPr/>
        </p:nvSpPr>
        <p:spPr>
          <a:xfrm>
            <a:off x="6038075" y="138062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NAS</a:t>
            </a:r>
            <a:endParaRPr sz="1000"/>
          </a:p>
        </p:txBody>
      </p:sp>
      <p:sp>
        <p:nvSpPr>
          <p:cNvPr id="468" name="Google Shape;468;p46"/>
          <p:cNvSpPr/>
          <p:nvPr/>
        </p:nvSpPr>
        <p:spPr>
          <a:xfrm>
            <a:off x="5555750" y="1545970"/>
            <a:ext cx="44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6"/>
          <p:cNvSpPr txBox="1"/>
          <p:nvPr/>
        </p:nvSpPr>
        <p:spPr>
          <a:xfrm>
            <a:off x="5424200" y="1912825"/>
            <a:ext cx="7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NAS에 볼륨 파일 생성</a:t>
            </a:r>
            <a:endParaRPr sz="7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0" name="Google Shape;470;p46"/>
          <p:cNvSpPr txBox="1"/>
          <p:nvPr/>
        </p:nvSpPr>
        <p:spPr>
          <a:xfrm>
            <a:off x="4664975" y="3546600"/>
            <a:ext cx="994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openvswitch를 통해 하이퍼바이저에 vm이 사용할 네트워크 구성</a:t>
            </a:r>
            <a:endParaRPr sz="7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1" name="Google Shape;471;p46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"/>
          <p:cNvSpPr/>
          <p:nvPr/>
        </p:nvSpPr>
        <p:spPr>
          <a:xfrm>
            <a:off x="2398350" y="2889200"/>
            <a:ext cx="2290500" cy="197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7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인스턴스 생성</a:t>
            </a:r>
            <a:endParaRPr/>
          </a:p>
        </p:txBody>
      </p:sp>
      <p:sp>
        <p:nvSpPr>
          <p:cNvPr id="478" name="Google Shape;478;p47"/>
          <p:cNvSpPr/>
          <p:nvPr/>
        </p:nvSpPr>
        <p:spPr>
          <a:xfrm>
            <a:off x="1012325" y="2510250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Nova</a:t>
            </a:r>
            <a:br>
              <a:rPr lang="en" sz="1000"/>
            </a:br>
            <a:r>
              <a:rPr lang="en" sz="1000"/>
              <a:t>API</a:t>
            </a:r>
            <a:endParaRPr sz="1000"/>
          </a:p>
        </p:txBody>
      </p:sp>
      <p:sp>
        <p:nvSpPr>
          <p:cNvPr id="479" name="Google Shape;479;p47"/>
          <p:cNvSpPr/>
          <p:nvPr/>
        </p:nvSpPr>
        <p:spPr>
          <a:xfrm>
            <a:off x="2539950" y="3042450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compute</a:t>
            </a:r>
            <a:endParaRPr sz="800"/>
          </a:p>
        </p:txBody>
      </p:sp>
      <p:sp>
        <p:nvSpPr>
          <p:cNvPr id="480" name="Google Shape;480;p47"/>
          <p:cNvSpPr txBox="1"/>
          <p:nvPr/>
        </p:nvSpPr>
        <p:spPr>
          <a:xfrm>
            <a:off x="1042300" y="4305950"/>
            <a:ext cx="133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Compute node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" name="Google Shape;481;p47"/>
          <p:cNvSpPr/>
          <p:nvPr/>
        </p:nvSpPr>
        <p:spPr>
          <a:xfrm>
            <a:off x="370648" y="2648750"/>
            <a:ext cx="4701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7"/>
          <p:cNvSpPr/>
          <p:nvPr/>
        </p:nvSpPr>
        <p:spPr>
          <a:xfrm rot="1801639">
            <a:off x="1836054" y="3017601"/>
            <a:ext cx="739789" cy="23495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7"/>
          <p:cNvSpPr/>
          <p:nvPr/>
        </p:nvSpPr>
        <p:spPr>
          <a:xfrm>
            <a:off x="1012325" y="1404925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scheduler</a:t>
            </a:r>
            <a:endParaRPr sz="800"/>
          </a:p>
        </p:txBody>
      </p:sp>
      <p:sp>
        <p:nvSpPr>
          <p:cNvPr id="484" name="Google Shape;484;p47"/>
          <p:cNvSpPr/>
          <p:nvPr/>
        </p:nvSpPr>
        <p:spPr>
          <a:xfrm rot="-5400000">
            <a:off x="948202" y="2055149"/>
            <a:ext cx="4701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7"/>
          <p:cNvSpPr/>
          <p:nvPr/>
        </p:nvSpPr>
        <p:spPr>
          <a:xfrm rot="5400000">
            <a:off x="1233276" y="2094093"/>
            <a:ext cx="47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7"/>
          <p:cNvSpPr/>
          <p:nvPr/>
        </p:nvSpPr>
        <p:spPr>
          <a:xfrm rot="-5400000">
            <a:off x="2175275" y="2372252"/>
            <a:ext cx="11055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7"/>
          <p:cNvSpPr/>
          <p:nvPr/>
        </p:nvSpPr>
        <p:spPr>
          <a:xfrm>
            <a:off x="2498825" y="139732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Neutron</a:t>
            </a:r>
            <a:br>
              <a:rPr lang="en" sz="1000"/>
            </a:br>
            <a:r>
              <a:rPr lang="en" sz="1000"/>
              <a:t>Server</a:t>
            </a:r>
            <a:endParaRPr sz="1000"/>
          </a:p>
        </p:txBody>
      </p:sp>
      <p:sp>
        <p:nvSpPr>
          <p:cNvPr id="488" name="Google Shape;488;p47"/>
          <p:cNvSpPr/>
          <p:nvPr/>
        </p:nvSpPr>
        <p:spPr>
          <a:xfrm>
            <a:off x="3450875" y="139277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Cinder</a:t>
            </a:r>
            <a:br>
              <a:rPr lang="en" sz="1000"/>
            </a:br>
            <a:r>
              <a:rPr lang="en" sz="1000"/>
              <a:t>API</a:t>
            </a:r>
            <a:endParaRPr sz="1000"/>
          </a:p>
        </p:txBody>
      </p:sp>
      <p:sp>
        <p:nvSpPr>
          <p:cNvPr id="489" name="Google Shape;489;p47"/>
          <p:cNvSpPr/>
          <p:nvPr/>
        </p:nvSpPr>
        <p:spPr>
          <a:xfrm>
            <a:off x="4810325" y="139732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Cinder</a:t>
            </a:r>
            <a:br>
              <a:rPr lang="en" sz="1000"/>
            </a:br>
            <a:r>
              <a:rPr lang="en" sz="1000"/>
              <a:t>Volume</a:t>
            </a:r>
            <a:endParaRPr sz="1000"/>
          </a:p>
        </p:txBody>
      </p:sp>
      <p:sp>
        <p:nvSpPr>
          <p:cNvPr id="490" name="Google Shape;490;p47"/>
          <p:cNvSpPr/>
          <p:nvPr/>
        </p:nvSpPr>
        <p:spPr>
          <a:xfrm rot="3905412">
            <a:off x="2788952" y="2379169"/>
            <a:ext cx="1105437" cy="23488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7"/>
          <p:cNvSpPr/>
          <p:nvPr/>
        </p:nvSpPr>
        <p:spPr>
          <a:xfrm>
            <a:off x="3504050" y="3042450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Neutron</a:t>
            </a:r>
            <a:br>
              <a:rPr lang="en" sz="800"/>
            </a:br>
            <a:r>
              <a:rPr lang="en" sz="800"/>
              <a:t>agent </a:t>
            </a:r>
            <a:endParaRPr sz="800"/>
          </a:p>
        </p:txBody>
      </p:sp>
      <p:sp>
        <p:nvSpPr>
          <p:cNvPr id="492" name="Google Shape;492;p47"/>
          <p:cNvSpPr/>
          <p:nvPr/>
        </p:nvSpPr>
        <p:spPr>
          <a:xfrm>
            <a:off x="3504050" y="4050750"/>
            <a:ext cx="758100" cy="369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openvswitch</a:t>
            </a:r>
            <a:endParaRPr sz="600"/>
          </a:p>
        </p:txBody>
      </p:sp>
      <p:sp>
        <p:nvSpPr>
          <p:cNvPr id="493" name="Google Shape;493;p47"/>
          <p:cNvSpPr/>
          <p:nvPr/>
        </p:nvSpPr>
        <p:spPr>
          <a:xfrm rot="5400000">
            <a:off x="3635600" y="3683095"/>
            <a:ext cx="44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7"/>
          <p:cNvSpPr/>
          <p:nvPr/>
        </p:nvSpPr>
        <p:spPr>
          <a:xfrm>
            <a:off x="4262150" y="1545970"/>
            <a:ext cx="44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7"/>
          <p:cNvSpPr/>
          <p:nvPr/>
        </p:nvSpPr>
        <p:spPr>
          <a:xfrm>
            <a:off x="6038075" y="138062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NAS</a:t>
            </a:r>
            <a:endParaRPr sz="1000"/>
          </a:p>
        </p:txBody>
      </p:sp>
      <p:sp>
        <p:nvSpPr>
          <p:cNvPr id="496" name="Google Shape;496;p47"/>
          <p:cNvSpPr/>
          <p:nvPr/>
        </p:nvSpPr>
        <p:spPr>
          <a:xfrm>
            <a:off x="5555750" y="1545970"/>
            <a:ext cx="44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7"/>
          <p:cNvSpPr/>
          <p:nvPr/>
        </p:nvSpPr>
        <p:spPr>
          <a:xfrm rot="-3392998">
            <a:off x="2723885" y="2404516"/>
            <a:ext cx="1092325" cy="23488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7"/>
          <p:cNvSpPr txBox="1"/>
          <p:nvPr/>
        </p:nvSpPr>
        <p:spPr>
          <a:xfrm>
            <a:off x="3602850" y="2248550"/>
            <a:ext cx="9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네트워크/볼륨 생성 여부 확인 (주기적으로)</a:t>
            </a:r>
            <a:endParaRPr sz="7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" name="Google Shape;499;p47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8"/>
          <p:cNvSpPr/>
          <p:nvPr/>
        </p:nvSpPr>
        <p:spPr>
          <a:xfrm>
            <a:off x="2398350" y="2889200"/>
            <a:ext cx="2290500" cy="197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8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인스턴스 생성</a:t>
            </a:r>
            <a:endParaRPr/>
          </a:p>
        </p:txBody>
      </p:sp>
      <p:sp>
        <p:nvSpPr>
          <p:cNvPr id="506" name="Google Shape;506;p48"/>
          <p:cNvSpPr/>
          <p:nvPr/>
        </p:nvSpPr>
        <p:spPr>
          <a:xfrm>
            <a:off x="1012325" y="2510250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Nova</a:t>
            </a:r>
            <a:br>
              <a:rPr lang="en" sz="1000"/>
            </a:br>
            <a:r>
              <a:rPr lang="en" sz="1000"/>
              <a:t>API</a:t>
            </a:r>
            <a:endParaRPr sz="1000"/>
          </a:p>
        </p:txBody>
      </p:sp>
      <p:sp>
        <p:nvSpPr>
          <p:cNvPr id="507" name="Google Shape;507;p48"/>
          <p:cNvSpPr/>
          <p:nvPr/>
        </p:nvSpPr>
        <p:spPr>
          <a:xfrm>
            <a:off x="2539950" y="3042450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compute</a:t>
            </a:r>
            <a:endParaRPr sz="800"/>
          </a:p>
        </p:txBody>
      </p:sp>
      <p:sp>
        <p:nvSpPr>
          <p:cNvPr id="508" name="Google Shape;508;p48"/>
          <p:cNvSpPr txBox="1"/>
          <p:nvPr/>
        </p:nvSpPr>
        <p:spPr>
          <a:xfrm>
            <a:off x="1042300" y="4305950"/>
            <a:ext cx="133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Compute node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9" name="Google Shape;509;p48"/>
          <p:cNvSpPr/>
          <p:nvPr/>
        </p:nvSpPr>
        <p:spPr>
          <a:xfrm>
            <a:off x="370648" y="2648750"/>
            <a:ext cx="4701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8"/>
          <p:cNvSpPr/>
          <p:nvPr/>
        </p:nvSpPr>
        <p:spPr>
          <a:xfrm rot="1801639">
            <a:off x="1836054" y="3017601"/>
            <a:ext cx="739789" cy="23495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8"/>
          <p:cNvSpPr/>
          <p:nvPr/>
        </p:nvSpPr>
        <p:spPr>
          <a:xfrm>
            <a:off x="1012325" y="1404925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Nova</a:t>
            </a:r>
            <a:br>
              <a:rPr lang="en" sz="800"/>
            </a:br>
            <a:r>
              <a:rPr lang="en" sz="800"/>
              <a:t>scheduler</a:t>
            </a:r>
            <a:endParaRPr sz="800"/>
          </a:p>
        </p:txBody>
      </p:sp>
      <p:sp>
        <p:nvSpPr>
          <p:cNvPr id="512" name="Google Shape;512;p48"/>
          <p:cNvSpPr/>
          <p:nvPr/>
        </p:nvSpPr>
        <p:spPr>
          <a:xfrm rot="-5400000">
            <a:off x="948202" y="2055149"/>
            <a:ext cx="4701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8"/>
          <p:cNvSpPr/>
          <p:nvPr/>
        </p:nvSpPr>
        <p:spPr>
          <a:xfrm rot="5400000">
            <a:off x="1233276" y="2094093"/>
            <a:ext cx="47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8"/>
          <p:cNvSpPr/>
          <p:nvPr/>
        </p:nvSpPr>
        <p:spPr>
          <a:xfrm rot="-5400000">
            <a:off x="2175275" y="2372252"/>
            <a:ext cx="11055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8"/>
          <p:cNvSpPr/>
          <p:nvPr/>
        </p:nvSpPr>
        <p:spPr>
          <a:xfrm>
            <a:off x="2498825" y="139732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Neutron</a:t>
            </a:r>
            <a:br>
              <a:rPr lang="en" sz="1000"/>
            </a:br>
            <a:r>
              <a:rPr lang="en" sz="1000"/>
              <a:t>Server</a:t>
            </a:r>
            <a:endParaRPr sz="1000"/>
          </a:p>
        </p:txBody>
      </p:sp>
      <p:sp>
        <p:nvSpPr>
          <p:cNvPr id="516" name="Google Shape;516;p48"/>
          <p:cNvSpPr/>
          <p:nvPr/>
        </p:nvSpPr>
        <p:spPr>
          <a:xfrm>
            <a:off x="3450875" y="139277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Cinder</a:t>
            </a:r>
            <a:br>
              <a:rPr lang="en" sz="1000"/>
            </a:br>
            <a:r>
              <a:rPr lang="en" sz="1000"/>
              <a:t>API</a:t>
            </a:r>
            <a:endParaRPr sz="1000"/>
          </a:p>
        </p:txBody>
      </p:sp>
      <p:sp>
        <p:nvSpPr>
          <p:cNvPr id="517" name="Google Shape;517;p48"/>
          <p:cNvSpPr/>
          <p:nvPr/>
        </p:nvSpPr>
        <p:spPr>
          <a:xfrm>
            <a:off x="4810325" y="139732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Cinder</a:t>
            </a:r>
            <a:br>
              <a:rPr lang="en" sz="1000"/>
            </a:br>
            <a:r>
              <a:rPr lang="en" sz="1000"/>
              <a:t>Volume</a:t>
            </a:r>
            <a:endParaRPr sz="1000"/>
          </a:p>
        </p:txBody>
      </p:sp>
      <p:sp>
        <p:nvSpPr>
          <p:cNvPr id="518" name="Google Shape;518;p48"/>
          <p:cNvSpPr/>
          <p:nvPr/>
        </p:nvSpPr>
        <p:spPr>
          <a:xfrm rot="3905412">
            <a:off x="2788952" y="2379169"/>
            <a:ext cx="1105437" cy="23488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8"/>
          <p:cNvSpPr/>
          <p:nvPr/>
        </p:nvSpPr>
        <p:spPr>
          <a:xfrm>
            <a:off x="3504050" y="3042450"/>
            <a:ext cx="703500" cy="507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Neutron</a:t>
            </a:r>
            <a:br>
              <a:rPr lang="en" sz="800"/>
            </a:br>
            <a:r>
              <a:rPr lang="en" sz="800"/>
              <a:t>agent </a:t>
            </a:r>
            <a:endParaRPr sz="800"/>
          </a:p>
        </p:txBody>
      </p:sp>
      <p:sp>
        <p:nvSpPr>
          <p:cNvPr id="520" name="Google Shape;520;p48"/>
          <p:cNvSpPr/>
          <p:nvPr/>
        </p:nvSpPr>
        <p:spPr>
          <a:xfrm>
            <a:off x="3504050" y="4050750"/>
            <a:ext cx="758100" cy="369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openvswitch</a:t>
            </a:r>
            <a:endParaRPr sz="600"/>
          </a:p>
        </p:txBody>
      </p:sp>
      <p:sp>
        <p:nvSpPr>
          <p:cNvPr id="521" name="Google Shape;521;p48"/>
          <p:cNvSpPr/>
          <p:nvPr/>
        </p:nvSpPr>
        <p:spPr>
          <a:xfrm rot="5400000">
            <a:off x="3635600" y="3683095"/>
            <a:ext cx="44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8"/>
          <p:cNvSpPr/>
          <p:nvPr/>
        </p:nvSpPr>
        <p:spPr>
          <a:xfrm>
            <a:off x="4262150" y="1545970"/>
            <a:ext cx="44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8"/>
          <p:cNvSpPr/>
          <p:nvPr/>
        </p:nvSpPr>
        <p:spPr>
          <a:xfrm>
            <a:off x="6038075" y="1380625"/>
            <a:ext cx="703500" cy="532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NAS</a:t>
            </a:r>
            <a:endParaRPr sz="1000"/>
          </a:p>
        </p:txBody>
      </p:sp>
      <p:sp>
        <p:nvSpPr>
          <p:cNvPr id="524" name="Google Shape;524;p48"/>
          <p:cNvSpPr/>
          <p:nvPr/>
        </p:nvSpPr>
        <p:spPr>
          <a:xfrm>
            <a:off x="5555750" y="1545970"/>
            <a:ext cx="4404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8"/>
          <p:cNvSpPr/>
          <p:nvPr/>
        </p:nvSpPr>
        <p:spPr>
          <a:xfrm rot="-3392998">
            <a:off x="2723885" y="2404516"/>
            <a:ext cx="1092325" cy="23488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8"/>
          <p:cNvSpPr txBox="1"/>
          <p:nvPr/>
        </p:nvSpPr>
        <p:spPr>
          <a:xfrm>
            <a:off x="1351025" y="3639875"/>
            <a:ext cx="9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네트워크 / 볼륨 정보를 토대로 VM 생성</a:t>
            </a:r>
            <a:endParaRPr sz="7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7" name="Google Shape;527;p48"/>
          <p:cNvSpPr/>
          <p:nvPr/>
        </p:nvSpPr>
        <p:spPr>
          <a:xfrm rot="5397459">
            <a:off x="2688758" y="3665850"/>
            <a:ext cx="4059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8"/>
          <p:cNvSpPr/>
          <p:nvPr/>
        </p:nvSpPr>
        <p:spPr>
          <a:xfrm>
            <a:off x="2559725" y="4050750"/>
            <a:ext cx="703500" cy="234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libvirt</a:t>
            </a:r>
            <a:endParaRPr sz="800"/>
          </a:p>
        </p:txBody>
      </p:sp>
      <p:sp>
        <p:nvSpPr>
          <p:cNvPr id="529" name="Google Shape;529;p48"/>
          <p:cNvSpPr/>
          <p:nvPr/>
        </p:nvSpPr>
        <p:spPr>
          <a:xfrm>
            <a:off x="2656175" y="4350150"/>
            <a:ext cx="510600" cy="234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VM</a:t>
            </a:r>
            <a:endParaRPr sz="800"/>
          </a:p>
        </p:txBody>
      </p:sp>
      <p:sp>
        <p:nvSpPr>
          <p:cNvPr id="530" name="Google Shape;530;p48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436600" y="674000"/>
            <a:ext cx="4782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오</a:t>
            </a:r>
            <a:r>
              <a:rPr lang="en"/>
              <a:t>늘의 이야기</a:t>
            </a:r>
            <a:endParaRPr/>
          </a:p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438150" y="1695450"/>
            <a:ext cx="5960100" cy="330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 이</a:t>
            </a:r>
            <a:r>
              <a:rPr lang="en"/>
              <a:t>란? 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OpenStack이 동작하는 핵심 원리 및 아키텍처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OpenStack을 넘어 Open Infrastructure로 가기 위한 준비</a:t>
            </a:r>
            <a:endParaRPr/>
          </a:p>
          <a:p>
            <a:pPr indent="-330200" lvl="0" marL="457200" rtl="0" algn="l">
              <a:spcBef>
                <a:spcPts val="11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Open Infrastructure Foundation의 Core Project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OpenDev 와 4 Opens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 한국 커뮤니티의 활동 그리고 앞으로의 계획</a:t>
            </a:r>
            <a:endParaRPr/>
          </a:p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9"/>
          <p:cNvSpPr txBox="1"/>
          <p:nvPr>
            <p:ph type="ctrTitle"/>
          </p:nvPr>
        </p:nvSpPr>
        <p:spPr>
          <a:xfrm>
            <a:off x="57125" y="1074075"/>
            <a:ext cx="9024300" cy="20526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Upstream에서 OpenStack을 개발하는 방법</a:t>
            </a:r>
            <a:endParaRPr/>
          </a:p>
        </p:txBody>
      </p:sp>
      <p:sp>
        <p:nvSpPr>
          <p:cNvPr id="536" name="Google Shape;536;p49"/>
          <p:cNvSpPr txBox="1"/>
          <p:nvPr>
            <p:ph idx="1" type="subTitle"/>
          </p:nvPr>
        </p:nvSpPr>
        <p:spPr>
          <a:xfrm>
            <a:off x="311700" y="3440150"/>
            <a:ext cx="8520600" cy="79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2200"/>
              </a:spcBef>
              <a:spcAft>
                <a:spcPts val="0"/>
              </a:spcAft>
              <a:buNone/>
            </a:pPr>
            <a:r>
              <a:rPr lang="en" sz="1900"/>
              <a:t>OpenStack은 순수하게 Community 기반으로 개발됩니다</a:t>
            </a:r>
            <a:br>
              <a:rPr lang="en" sz="1900"/>
            </a:br>
            <a:r>
              <a:rPr lang="en" sz="1900"/>
              <a:t>Global Community에서는 OpenStack을 어떻게 개발할까요?</a:t>
            </a:r>
            <a:endParaRPr sz="1900"/>
          </a:p>
        </p:txBody>
      </p:sp>
      <p:sp>
        <p:nvSpPr>
          <p:cNvPr id="537" name="Google Shape;537;p49"/>
          <p:cNvSpPr txBox="1"/>
          <p:nvPr>
            <p:ph idx="12" type="sldNum"/>
          </p:nvPr>
        </p:nvSpPr>
        <p:spPr>
          <a:xfrm>
            <a:off x="8745125" y="4827225"/>
            <a:ext cx="3363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‹#›</a:t>
            </a:fld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0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Devstack</a:t>
            </a:r>
            <a:endParaRPr/>
          </a:p>
        </p:txBody>
      </p:sp>
      <p:sp>
        <p:nvSpPr>
          <p:cNvPr id="543" name="Google Shape;543;p50"/>
          <p:cNvSpPr txBox="1"/>
          <p:nvPr>
            <p:ph idx="1" type="body"/>
          </p:nvPr>
        </p:nvSpPr>
        <p:spPr>
          <a:xfrm>
            <a:off x="446875" y="1419775"/>
            <a:ext cx="8161800" cy="330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오픈스</a:t>
            </a:r>
            <a:r>
              <a:rPr lang="en"/>
              <a:t>택 환경을 손 쉽게 구성해주는 도구. 오픈스택 개발자의 개발 환경 / 테스트 환경으로 주로 쓰인다.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Virtualbox vm ( 4core, 8GB mem ) 1개에 오픈스택 코어 컴포넌트 모두를 구동시킬 수 있다.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https://docs.openstack.org/devstack/latest/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$ git clone https://opendev.org/openstack/devstack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$ cd devstack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$ ./stack.sh</a:t>
            </a:r>
            <a:endParaRPr/>
          </a:p>
        </p:txBody>
      </p:sp>
      <p:sp>
        <p:nvSpPr>
          <p:cNvPr id="544" name="Google Shape;544;p50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1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코</a:t>
            </a:r>
            <a:r>
              <a:rPr lang="en"/>
              <a:t>드 리뷰 (Gerrit) / CI (ZuuL)</a:t>
            </a:r>
            <a:endParaRPr/>
          </a:p>
        </p:txBody>
      </p:sp>
      <p:sp>
        <p:nvSpPr>
          <p:cNvPr id="550" name="Google Shape;550;p51"/>
          <p:cNvSpPr txBox="1"/>
          <p:nvPr>
            <p:ph idx="1" type="body"/>
          </p:nvPr>
        </p:nvSpPr>
        <p:spPr>
          <a:xfrm>
            <a:off x="436600" y="1287175"/>
            <a:ext cx="8161800" cy="732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</a:t>
            </a:r>
            <a:r>
              <a:rPr lang="en"/>
              <a:t>은 코드 리뷰로 Gerrit을 사용하고, CI 도구로 ZuuL을 사용</a:t>
            </a:r>
            <a:br>
              <a:rPr lang="en"/>
            </a:br>
            <a:r>
              <a:rPr lang="en"/>
              <a:t>- https://review.opendev.org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코드 머지는 Core Contributor의 +2 점수를 받으면 머지가 가능하다.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1" name="Google Shape;5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75" y="2444225"/>
            <a:ext cx="3774171" cy="252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9196" y="2444225"/>
            <a:ext cx="4033833" cy="2520724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1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2"/>
          <p:cNvSpPr txBox="1"/>
          <p:nvPr>
            <p:ph type="title"/>
          </p:nvPr>
        </p:nvSpPr>
        <p:spPr>
          <a:xfrm>
            <a:off x="436600" y="674000"/>
            <a:ext cx="7950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</a:t>
            </a:r>
            <a:r>
              <a:rPr lang="en"/>
              <a:t>슈 관리 ( Storyboard / launchpad)</a:t>
            </a:r>
            <a:endParaRPr/>
          </a:p>
        </p:txBody>
      </p:sp>
      <p:sp>
        <p:nvSpPr>
          <p:cNvPr id="559" name="Google Shape;559;p52"/>
          <p:cNvSpPr txBox="1"/>
          <p:nvPr>
            <p:ph idx="1" type="body"/>
          </p:nvPr>
        </p:nvSpPr>
        <p:spPr>
          <a:xfrm>
            <a:off x="436600" y="1287175"/>
            <a:ext cx="8439000" cy="732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ubuntu에</a:t>
            </a:r>
            <a:r>
              <a:rPr lang="en"/>
              <a:t>서 사용하는 launchpad를 이용해 이슈를 관리하다가, 최근에 storyboard로 이전중</a:t>
            </a:r>
            <a:endParaRPr/>
          </a:p>
        </p:txBody>
      </p:sp>
      <p:pic>
        <p:nvPicPr>
          <p:cNvPr id="560" name="Google Shape;5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25" y="1910550"/>
            <a:ext cx="4004397" cy="27831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61" name="Google Shape;56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2947" y="1992850"/>
            <a:ext cx="4614377" cy="261858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62" name="Google Shape;562;p52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3"/>
          <p:cNvSpPr txBox="1"/>
          <p:nvPr>
            <p:ph type="title"/>
          </p:nvPr>
        </p:nvSpPr>
        <p:spPr>
          <a:xfrm>
            <a:off x="436600" y="674000"/>
            <a:ext cx="7950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회의</a:t>
            </a:r>
            <a:r>
              <a:rPr lang="en"/>
              <a:t>록 / 의견 공유 (Etherpad)</a:t>
            </a:r>
            <a:endParaRPr/>
          </a:p>
        </p:txBody>
      </p:sp>
      <p:sp>
        <p:nvSpPr>
          <p:cNvPr id="568" name="Google Shape;568;p53"/>
          <p:cNvSpPr txBox="1"/>
          <p:nvPr>
            <p:ph idx="1" type="body"/>
          </p:nvPr>
        </p:nvSpPr>
        <p:spPr>
          <a:xfrm>
            <a:off x="436600" y="1121550"/>
            <a:ext cx="8439000" cy="732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 커뮤니티에</a:t>
            </a:r>
            <a:r>
              <a:rPr lang="en"/>
              <a:t>서 논의되는 모든 내용은 etherpad에 기록하고 공개합니다</a:t>
            </a:r>
            <a:endParaRPr/>
          </a:p>
        </p:txBody>
      </p:sp>
      <p:pic>
        <p:nvPicPr>
          <p:cNvPr id="569" name="Google Shape;5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98" y="1623050"/>
            <a:ext cx="4069825" cy="23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3"/>
          <p:cNvSpPr txBox="1"/>
          <p:nvPr/>
        </p:nvSpPr>
        <p:spPr>
          <a:xfrm>
            <a:off x="131375" y="4123650"/>
            <a:ext cx="447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최근 IRC 채널을 옮기기 위한 논의 </a:t>
            </a:r>
            <a:b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https://etherpad.opendev.org/p/openstack-irc-migration-to-oftc</a:t>
            </a: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)</a:t>
            </a:r>
            <a:endParaRPr sz="900"/>
          </a:p>
        </p:txBody>
      </p:sp>
      <p:pic>
        <p:nvPicPr>
          <p:cNvPr id="571" name="Google Shape;57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0325" y="1623050"/>
            <a:ext cx="3727184" cy="2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3"/>
          <p:cNvSpPr txBox="1"/>
          <p:nvPr/>
        </p:nvSpPr>
        <p:spPr>
          <a:xfrm>
            <a:off x="4544500" y="4658725"/>
            <a:ext cx="447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OpenInfra Days Asia 2021 행사 준비</a:t>
            </a:r>
            <a:b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https://etherpad.opendev.org/p/2021-asia-virtual-openinfra</a:t>
            </a: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900"/>
          </a:p>
        </p:txBody>
      </p:sp>
      <p:sp>
        <p:nvSpPr>
          <p:cNvPr id="573" name="Google Shape;573;p53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4"/>
          <p:cNvSpPr txBox="1"/>
          <p:nvPr>
            <p:ph type="title"/>
          </p:nvPr>
        </p:nvSpPr>
        <p:spPr>
          <a:xfrm>
            <a:off x="436600" y="476925"/>
            <a:ext cx="7950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PTG (Project Team Gathering)</a:t>
            </a:r>
            <a:endParaRPr/>
          </a:p>
        </p:txBody>
      </p:sp>
      <p:sp>
        <p:nvSpPr>
          <p:cNvPr id="579" name="Google Shape;579;p54"/>
          <p:cNvSpPr txBox="1"/>
          <p:nvPr>
            <p:ph idx="1" type="body"/>
          </p:nvPr>
        </p:nvSpPr>
        <p:spPr>
          <a:xfrm>
            <a:off x="465150" y="944500"/>
            <a:ext cx="8439000" cy="732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6개</a:t>
            </a:r>
            <a:r>
              <a:rPr lang="en"/>
              <a:t>월 마다 OpenStack 업스트림 개발자들이 팀별로 모여 </a:t>
            </a:r>
            <a:r>
              <a:rPr lang="en">
                <a:solidFill>
                  <a:schemeClr val="dk1"/>
                </a:solidFill>
              </a:rPr>
              <a:t>다음 릴리즈에 포함될 </a:t>
            </a:r>
            <a:r>
              <a:rPr lang="en"/>
              <a:t>주요 안건을 집중적으로 논의하는 기간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오프라인으로 진행하였으나, 최근에는 온라인으로 진행</a:t>
            </a:r>
            <a:br>
              <a:rPr lang="en"/>
            </a:br>
            <a:r>
              <a:rPr lang="en"/>
              <a:t>http://ptg.openstack.org/</a:t>
            </a:r>
            <a:endParaRPr/>
          </a:p>
        </p:txBody>
      </p:sp>
      <p:pic>
        <p:nvPicPr>
          <p:cNvPr id="580" name="Google Shape;58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500" y="2335850"/>
            <a:ext cx="3120773" cy="2341001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4"/>
          <p:cNvSpPr txBox="1"/>
          <p:nvPr/>
        </p:nvSpPr>
        <p:spPr>
          <a:xfrm>
            <a:off x="4420650" y="4676850"/>
            <a:ext cx="316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OpenStack Swift 팀의 PTG 모습</a:t>
            </a:r>
            <a:endParaRPr sz="900"/>
          </a:p>
        </p:txBody>
      </p:sp>
      <p:pic>
        <p:nvPicPr>
          <p:cNvPr id="582" name="Google Shape;58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275" y="2335849"/>
            <a:ext cx="3828476" cy="21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4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5"/>
          <p:cNvSpPr txBox="1"/>
          <p:nvPr>
            <p:ph type="title"/>
          </p:nvPr>
        </p:nvSpPr>
        <p:spPr>
          <a:xfrm>
            <a:off x="436600" y="674000"/>
            <a:ext cx="7950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IRC / Mailing List </a:t>
            </a:r>
            <a:endParaRPr/>
          </a:p>
        </p:txBody>
      </p:sp>
      <p:sp>
        <p:nvSpPr>
          <p:cNvPr id="589" name="Google Shape;589;p55"/>
          <p:cNvSpPr txBox="1"/>
          <p:nvPr>
            <p:ph idx="1" type="body"/>
          </p:nvPr>
        </p:nvSpPr>
        <p:spPr>
          <a:xfrm>
            <a:off x="436600" y="1121550"/>
            <a:ext cx="8439000" cy="732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상</a:t>
            </a:r>
            <a:r>
              <a:rPr lang="en"/>
              <a:t>시 대화 채널로 IRC 를 이용</a:t>
            </a:r>
            <a:br>
              <a:rPr lang="en"/>
            </a:br>
            <a:r>
              <a:rPr lang="en"/>
              <a:t>(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https://wiki.openstack.org/wiki/IRC</a:t>
            </a:r>
            <a:r>
              <a:rPr lang="en"/>
              <a:t> )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Openstack-discuss Mailing List를 통해 오픈스택의 모든 내용을 토론하고 공유한다</a:t>
            </a:r>
            <a:br>
              <a:rPr lang="en"/>
            </a:br>
            <a:r>
              <a:rPr lang="en"/>
              <a:t>(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http://lists.openstack.org/cgi-bin/mailman/listinfo/openstack-discuss</a:t>
            </a:r>
            <a:r>
              <a:rPr lang="en"/>
              <a:t> )</a:t>
            </a:r>
            <a:endParaRPr/>
          </a:p>
        </p:txBody>
      </p:sp>
      <p:pic>
        <p:nvPicPr>
          <p:cNvPr id="590" name="Google Shape;59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700" y="2423225"/>
            <a:ext cx="5288339" cy="25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714" y="2452050"/>
            <a:ext cx="3364162" cy="2597269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5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6"/>
          <p:cNvSpPr txBox="1"/>
          <p:nvPr>
            <p:ph type="title"/>
          </p:nvPr>
        </p:nvSpPr>
        <p:spPr>
          <a:xfrm>
            <a:off x="436600" y="674000"/>
            <a:ext cx="7950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IRC / Mailing List </a:t>
            </a:r>
            <a:endParaRPr/>
          </a:p>
        </p:txBody>
      </p:sp>
      <p:sp>
        <p:nvSpPr>
          <p:cNvPr id="598" name="Google Shape;598;p56"/>
          <p:cNvSpPr txBox="1"/>
          <p:nvPr>
            <p:ph idx="1" type="body"/>
          </p:nvPr>
        </p:nvSpPr>
        <p:spPr>
          <a:xfrm>
            <a:off x="436600" y="1121550"/>
            <a:ext cx="8439000" cy="732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100"/>
              <a:t>IRC</a:t>
            </a:r>
            <a:r>
              <a:rPr lang="en" sz="1100"/>
              <a:t>의 지난 내용도 다 기록하여, 누구나 논의 기록을 되돌아 볼 수 있다. (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https://meetings.opendev.org/irclogs/</a:t>
            </a:r>
            <a:r>
              <a:rPr lang="en" sz="1100"/>
              <a:t> )</a:t>
            </a:r>
            <a:endParaRPr sz="11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100"/>
              <a:t>팀 별로 다르지만, 주기적으로 IRC로 text 회의를 진행하며 활발하게 논의한다. </a:t>
            </a:r>
            <a:br>
              <a:rPr lang="en" sz="1100"/>
            </a:br>
            <a:r>
              <a:rPr lang="en" sz="1100"/>
              <a:t>(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https://meetings.opendev.org/meetings/swift/2021/swift.2021-05-12-21.00.html</a:t>
            </a:r>
            <a:r>
              <a:rPr lang="en" sz="1100"/>
              <a:t> )</a:t>
            </a:r>
            <a:endParaRPr sz="1100"/>
          </a:p>
        </p:txBody>
      </p:sp>
      <p:pic>
        <p:nvPicPr>
          <p:cNvPr id="599" name="Google Shape;59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76" y="2250300"/>
            <a:ext cx="3128476" cy="270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8357" y="2326400"/>
            <a:ext cx="5148969" cy="2094879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6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7"/>
          <p:cNvSpPr txBox="1"/>
          <p:nvPr>
            <p:ph type="title"/>
          </p:nvPr>
        </p:nvSpPr>
        <p:spPr>
          <a:xfrm>
            <a:off x="436600" y="674000"/>
            <a:ext cx="7950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IRC / Mailing List </a:t>
            </a:r>
            <a:endParaRPr/>
          </a:p>
        </p:txBody>
      </p:sp>
      <p:pic>
        <p:nvPicPr>
          <p:cNvPr id="607" name="Google Shape;60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8600"/>
            <a:ext cx="2657060" cy="36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6285" y="1358600"/>
            <a:ext cx="1786827" cy="36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5511" y="1358600"/>
            <a:ext cx="4376089" cy="3358734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7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8"/>
          <p:cNvSpPr txBox="1"/>
          <p:nvPr>
            <p:ph type="ctrTitle"/>
          </p:nvPr>
        </p:nvSpPr>
        <p:spPr>
          <a:xfrm>
            <a:off x="311708" y="1074075"/>
            <a:ext cx="8520600" cy="20526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</a:t>
            </a:r>
            <a:r>
              <a:rPr lang="en"/>
              <a:t>을 넘어</a:t>
            </a:r>
            <a:br>
              <a:rPr lang="en"/>
            </a:br>
            <a:r>
              <a:rPr lang="en"/>
              <a:t>Open Infrastructure 로</a:t>
            </a:r>
            <a:endParaRPr/>
          </a:p>
        </p:txBody>
      </p:sp>
      <p:sp>
        <p:nvSpPr>
          <p:cNvPr id="616" name="Google Shape;616;p58"/>
          <p:cNvSpPr txBox="1"/>
          <p:nvPr>
            <p:ph idx="1" type="subTitle"/>
          </p:nvPr>
        </p:nvSpPr>
        <p:spPr>
          <a:xfrm>
            <a:off x="311700" y="3440150"/>
            <a:ext cx="8520600" cy="79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2200"/>
              </a:spcBef>
              <a:spcAft>
                <a:spcPts val="0"/>
              </a:spcAft>
              <a:buNone/>
            </a:pPr>
            <a:r>
              <a:rPr lang="en" sz="1900"/>
              <a:t>Open Infrastructure Summit 2019 Shanghai 발표를 통해 알아보는 </a:t>
            </a:r>
            <a:br>
              <a:rPr lang="en" sz="1900"/>
            </a:br>
            <a:r>
              <a:rPr lang="en" sz="1900"/>
              <a:t>Open Infrastructure</a:t>
            </a:r>
            <a:endParaRPr sz="1900"/>
          </a:p>
        </p:txBody>
      </p:sp>
      <p:sp>
        <p:nvSpPr>
          <p:cNvPr id="617" name="Google Shape;617;p58"/>
          <p:cNvSpPr txBox="1"/>
          <p:nvPr>
            <p:ph idx="12" type="sldNum"/>
          </p:nvPr>
        </p:nvSpPr>
        <p:spPr>
          <a:xfrm>
            <a:off x="8727000" y="4832950"/>
            <a:ext cx="4170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OpenStack</a:t>
            </a:r>
            <a:endParaRPr/>
          </a:p>
        </p:txBody>
      </p:sp>
      <p:sp>
        <p:nvSpPr>
          <p:cNvPr id="187" name="Google Shape;187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2200"/>
              </a:spcBef>
              <a:spcAft>
                <a:spcPts val="0"/>
              </a:spcAft>
              <a:buNone/>
            </a:pPr>
            <a:r>
              <a:rPr lang="en"/>
              <a:t>Cloud Infra</a:t>
            </a:r>
            <a:r>
              <a:rPr lang="en"/>
              <a:t>structure for Virtual Machines, </a:t>
            </a:r>
            <a:br>
              <a:rPr lang="en"/>
            </a:br>
            <a:r>
              <a:rPr lang="en"/>
              <a:t>Bare Metals and Containers</a:t>
            </a:r>
            <a:endParaRPr/>
          </a:p>
        </p:txBody>
      </p: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8768650" y="4827225"/>
            <a:ext cx="2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‹#›</a:t>
            </a:fld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9"/>
          <p:cNvSpPr txBox="1"/>
          <p:nvPr>
            <p:ph type="title"/>
          </p:nvPr>
        </p:nvSpPr>
        <p:spPr>
          <a:xfrm>
            <a:off x="436600" y="674000"/>
            <a:ext cx="62856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왜 Open Infrastructure인가?</a:t>
            </a:r>
            <a:endParaRPr/>
          </a:p>
        </p:txBody>
      </p:sp>
      <p:sp>
        <p:nvSpPr>
          <p:cNvPr id="623" name="Google Shape;623;p59"/>
          <p:cNvSpPr txBox="1"/>
          <p:nvPr>
            <p:ph idx="1" type="body"/>
          </p:nvPr>
        </p:nvSpPr>
        <p:spPr>
          <a:xfrm>
            <a:off x="251750" y="4529350"/>
            <a:ext cx="7370400" cy="400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출처 및 참고자료 : https://www.openstack.org/videos/summits/shanghai-2019/why-you-should-adopt-open-infrastructure-today</a:t>
            </a:r>
            <a:endParaRPr sz="700"/>
          </a:p>
        </p:txBody>
      </p:sp>
      <p:pic>
        <p:nvPicPr>
          <p:cNvPr id="624" name="Google Shape;62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00" y="1386725"/>
            <a:ext cx="5356037" cy="3018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5" name="Google Shape;625;p59"/>
          <p:cNvSpPr txBox="1"/>
          <p:nvPr>
            <p:ph idx="1" type="body"/>
          </p:nvPr>
        </p:nvSpPr>
        <p:spPr>
          <a:xfrm>
            <a:off x="5963250" y="1358875"/>
            <a:ext cx="2575800" cy="1992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/>
              <a:t>어플리케이션 배포 관점에</a:t>
            </a:r>
            <a:r>
              <a:rPr lang="en" sz="1200"/>
              <a:t>서 보면</a:t>
            </a:r>
            <a:br>
              <a:rPr lang="en" sz="1200"/>
            </a:br>
            <a:br>
              <a:rPr lang="en" sz="1200"/>
            </a:br>
            <a:r>
              <a:rPr lang="en" sz="1200"/>
              <a:t>처음에는 물리 장비에, 그 다음은 하드웨어 가상화, IaaS API </a:t>
            </a:r>
            <a:br>
              <a:rPr lang="en" sz="1200"/>
            </a:br>
            <a:br>
              <a:rPr lang="en" sz="1200"/>
            </a:br>
            <a:r>
              <a:rPr lang="en" sz="1200"/>
              <a:t>그리고 이제는 쿠버네티스와 같이 어플리케이션 배포를 위한 API를 이용해 배포하게 되었다</a:t>
            </a:r>
            <a:endParaRPr sz="1200"/>
          </a:p>
        </p:txBody>
      </p:sp>
      <p:sp>
        <p:nvSpPr>
          <p:cNvPr id="626" name="Google Shape;626;p59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0"/>
          <p:cNvSpPr txBox="1"/>
          <p:nvPr>
            <p:ph type="title"/>
          </p:nvPr>
        </p:nvSpPr>
        <p:spPr>
          <a:xfrm>
            <a:off x="436600" y="674000"/>
            <a:ext cx="62856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왜 Open Infrastructure인가?</a:t>
            </a:r>
            <a:endParaRPr/>
          </a:p>
        </p:txBody>
      </p:sp>
      <p:sp>
        <p:nvSpPr>
          <p:cNvPr id="632" name="Google Shape;632;p60"/>
          <p:cNvSpPr txBox="1"/>
          <p:nvPr>
            <p:ph idx="1" type="body"/>
          </p:nvPr>
        </p:nvSpPr>
        <p:spPr>
          <a:xfrm>
            <a:off x="251750" y="4529350"/>
            <a:ext cx="7370400" cy="400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출처 및 참고자료 : https://www.openstack.org/videos/summits/shanghai-2019/why-you-should-adopt-open-infrastructure-today</a:t>
            </a:r>
            <a:endParaRPr sz="700"/>
          </a:p>
        </p:txBody>
      </p:sp>
      <p:sp>
        <p:nvSpPr>
          <p:cNvPr id="633" name="Google Shape;633;p60"/>
          <p:cNvSpPr txBox="1"/>
          <p:nvPr>
            <p:ph idx="1" type="body"/>
          </p:nvPr>
        </p:nvSpPr>
        <p:spPr>
          <a:xfrm>
            <a:off x="5963250" y="1358875"/>
            <a:ext cx="2575800" cy="1992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/>
              <a:t>Infrastructure를 관리하는 노력을 점점 더 줄여가면서,</a:t>
            </a:r>
            <a:br>
              <a:rPr lang="en" sz="1200"/>
            </a:br>
            <a:br>
              <a:rPr lang="en" sz="1200"/>
            </a:br>
            <a:r>
              <a:rPr lang="en" sz="1200"/>
              <a:t>상업용 서버의 활용도를 높여가고,</a:t>
            </a:r>
            <a:br>
              <a:rPr lang="en" sz="1200"/>
            </a:br>
            <a:br>
              <a:rPr lang="en" sz="1200"/>
            </a:br>
            <a:r>
              <a:rPr lang="en" sz="1200"/>
              <a:t>Infrasturcutre에서 담당해야하는 역할이 점점 더 추가되어간다</a:t>
            </a:r>
            <a:endParaRPr sz="1200"/>
          </a:p>
        </p:txBody>
      </p:sp>
      <p:pic>
        <p:nvPicPr>
          <p:cNvPr id="634" name="Google Shape;63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25" y="1358600"/>
            <a:ext cx="5364071" cy="30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60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1"/>
          <p:cNvSpPr txBox="1"/>
          <p:nvPr>
            <p:ph type="title"/>
          </p:nvPr>
        </p:nvSpPr>
        <p:spPr>
          <a:xfrm>
            <a:off x="436600" y="674000"/>
            <a:ext cx="62856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왜 Open Infrastructure인가?</a:t>
            </a:r>
            <a:endParaRPr/>
          </a:p>
        </p:txBody>
      </p:sp>
      <p:sp>
        <p:nvSpPr>
          <p:cNvPr id="641" name="Google Shape;641;p61"/>
          <p:cNvSpPr txBox="1"/>
          <p:nvPr>
            <p:ph idx="1" type="body"/>
          </p:nvPr>
        </p:nvSpPr>
        <p:spPr>
          <a:xfrm>
            <a:off x="251750" y="4529350"/>
            <a:ext cx="7370400" cy="400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출처 및 참고자료 : https://www.openstack.org/videos/summits/shanghai-2019/why-you-should-adopt-open-infrastructure-today</a:t>
            </a:r>
            <a:endParaRPr sz="700"/>
          </a:p>
        </p:txBody>
      </p:sp>
      <p:sp>
        <p:nvSpPr>
          <p:cNvPr id="642" name="Google Shape;642;p61"/>
          <p:cNvSpPr txBox="1"/>
          <p:nvPr>
            <p:ph idx="1" type="body"/>
          </p:nvPr>
        </p:nvSpPr>
        <p:spPr>
          <a:xfrm>
            <a:off x="5963250" y="1358875"/>
            <a:ext cx="2575800" cy="1992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/>
              <a:t>Infrastructure</a:t>
            </a:r>
            <a:r>
              <a:rPr lang="en" sz="1200"/>
              <a:t> provider가 제공해야하는 인프라의 범위가 점점 커지게 되었다</a:t>
            </a:r>
            <a:endParaRPr sz="12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/>
              <a:t>이 영역이 Open Infrastructure Solution이 담당해야할 영역이다</a:t>
            </a:r>
            <a:endParaRPr sz="1200"/>
          </a:p>
        </p:txBody>
      </p:sp>
      <p:pic>
        <p:nvPicPr>
          <p:cNvPr id="643" name="Google Shape;64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8600"/>
            <a:ext cx="2640361" cy="30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961" y="1358600"/>
            <a:ext cx="2692345" cy="3018349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61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2"/>
          <p:cNvSpPr txBox="1"/>
          <p:nvPr>
            <p:ph type="title"/>
          </p:nvPr>
        </p:nvSpPr>
        <p:spPr>
          <a:xfrm>
            <a:off x="436600" y="674000"/>
            <a:ext cx="62856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Infrastructure Foundation</a:t>
            </a:r>
            <a:endParaRPr/>
          </a:p>
        </p:txBody>
      </p:sp>
      <p:sp>
        <p:nvSpPr>
          <p:cNvPr id="651" name="Google Shape;651;p62"/>
          <p:cNvSpPr txBox="1"/>
          <p:nvPr>
            <p:ph idx="1" type="body"/>
          </p:nvPr>
        </p:nvSpPr>
        <p:spPr>
          <a:xfrm>
            <a:off x="523150" y="1358875"/>
            <a:ext cx="8016000" cy="1992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/>
              <a:t>클라우드는 데이터센터 안팎으로 가상머신, 베어메탈 그리고 컨테이너와 융합되어 </a:t>
            </a:r>
            <a:r>
              <a:rPr lang="en" sz="1200">
                <a:solidFill>
                  <a:schemeClr val="dk1"/>
                </a:solidFill>
              </a:rPr>
              <a:t>원활하게 동작하도록 변화하였다.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OpenStack이 클라우드 인프라의 de facto 오픈소스 플랫폼이 되면서, 다양한 use case를 만나게 되었다.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AI/Machine Learning, CI/CD, Container Infrastructure, Edge Computing, Public, Private and Hybrid Clouds 을 위한 오픈소스 Cloud Infrastructure를 위해 </a:t>
            </a:r>
            <a:br>
              <a:rPr lang="en" sz="1200">
                <a:solidFill>
                  <a:schemeClr val="dk1"/>
                </a:solidFill>
              </a:rPr>
            </a:b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2020년에 OpenStack Foundation에서 Open Infrastructure Foundation으로 변화하였다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52" name="Google Shape;652;p62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3"/>
          <p:cNvSpPr txBox="1"/>
          <p:nvPr>
            <p:ph type="title"/>
          </p:nvPr>
        </p:nvSpPr>
        <p:spPr>
          <a:xfrm>
            <a:off x="436600" y="674000"/>
            <a:ext cx="62856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Infrastructure Project</a:t>
            </a:r>
            <a:endParaRPr/>
          </a:p>
        </p:txBody>
      </p:sp>
      <p:sp>
        <p:nvSpPr>
          <p:cNvPr id="658" name="Google Shape;658;p63"/>
          <p:cNvSpPr txBox="1"/>
          <p:nvPr/>
        </p:nvSpPr>
        <p:spPr>
          <a:xfrm>
            <a:off x="517975" y="1408900"/>
            <a:ext cx="82617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Open Infrastructure Solution을 위해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4개의 프로젝트를 </a:t>
            </a:r>
            <a:r>
              <a:rPr lang="en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Foundation의 핵심 프로젝트로 정했다</a:t>
            </a:r>
            <a:endParaRPr sz="600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각 프로젝트는 4 Open (Open Source / Design / Development / Community ) 을 강조하며, 각자의 비전과 역할을 가지고 개발되고 있다</a:t>
            </a:r>
            <a:endParaRPr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59" name="Google Shape;65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400" y="2700738"/>
            <a:ext cx="726855" cy="6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3"/>
          <p:cNvSpPr txBox="1"/>
          <p:nvPr/>
        </p:nvSpPr>
        <p:spPr>
          <a:xfrm>
            <a:off x="608771" y="3503465"/>
            <a:ext cx="12861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3600"/>
              <a:buFont typeface="Open Sans"/>
              <a:buNone/>
            </a:pPr>
            <a: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Airship</a:t>
            </a:r>
            <a:b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Lifecycle Management</a:t>
            </a:r>
            <a:endParaRPr b="0" i="0" sz="10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1" name="Google Shape;661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3487" y="2700738"/>
            <a:ext cx="709074" cy="6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3"/>
          <p:cNvSpPr txBox="1"/>
          <p:nvPr/>
        </p:nvSpPr>
        <p:spPr>
          <a:xfrm>
            <a:off x="2384967" y="3503481"/>
            <a:ext cx="12861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3600"/>
              <a:buFont typeface="Open Sans"/>
              <a:buNone/>
            </a:pPr>
            <a: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OpenStack</a:t>
            </a:r>
            <a:b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Programmable Infrastructure for</a:t>
            </a:r>
            <a:b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VMs, containers and bare metal</a:t>
            </a:r>
            <a:endParaRPr b="0" i="0" sz="10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3" name="Google Shape;663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73225" y="2666988"/>
            <a:ext cx="751200" cy="720776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63"/>
          <p:cNvSpPr txBox="1"/>
          <p:nvPr/>
        </p:nvSpPr>
        <p:spPr>
          <a:xfrm>
            <a:off x="4005767" y="3503481"/>
            <a:ext cx="12861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3600"/>
              <a:buFont typeface="Open Sans"/>
              <a:buNone/>
            </a:pPr>
            <a: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Kata Containers</a:t>
            </a:r>
            <a:b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Secure, lightweight CRI compatible virtualized containers</a:t>
            </a:r>
            <a:endParaRPr sz="1000"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3600"/>
              <a:buFont typeface="Open Sans"/>
              <a:buNone/>
            </a:pPr>
            <a:r>
              <a:t/>
            </a:r>
            <a:endParaRPr b="0" i="0" sz="10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5" name="Google Shape;665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58450" y="2697075"/>
            <a:ext cx="751200" cy="660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63"/>
          <p:cNvSpPr txBox="1"/>
          <p:nvPr/>
        </p:nvSpPr>
        <p:spPr>
          <a:xfrm>
            <a:off x="5590996" y="3503481"/>
            <a:ext cx="12861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3600"/>
              <a:buFont typeface="Open Sans"/>
              <a:buNone/>
            </a:pPr>
            <a: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StarlingX</a:t>
            </a:r>
            <a:b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Edge Cloud </a:t>
            </a:r>
            <a:b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Computing Instrastructure</a:t>
            </a:r>
            <a:endParaRPr b="0" i="0" sz="10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3600"/>
              <a:buFont typeface="Open Sans"/>
              <a:buNone/>
            </a:pPr>
            <a:r>
              <a:t/>
            </a:r>
            <a:endParaRPr b="0" i="0" sz="10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7" name="Google Shape;667;p63"/>
          <p:cNvSpPr txBox="1"/>
          <p:nvPr/>
        </p:nvSpPr>
        <p:spPr>
          <a:xfrm>
            <a:off x="324000" y="4687675"/>
            <a:ext cx="67722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자료 : https://superuser.openstack.org/articles/inside-open-infrastructure-the-latest-from-the-openstack-foundation-4/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8" name="Google Shape;668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38172" y="2571746"/>
            <a:ext cx="887204" cy="77693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3"/>
          <p:cNvSpPr txBox="1"/>
          <p:nvPr/>
        </p:nvSpPr>
        <p:spPr>
          <a:xfrm>
            <a:off x="7096199" y="3503481"/>
            <a:ext cx="12861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3600"/>
              <a:buFont typeface="Open Sans"/>
              <a:buNone/>
            </a:pPr>
            <a: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Zuul</a:t>
            </a:r>
            <a:b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000" u="none" cap="none" strike="noStrik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CI/CD platform for gating changes across multiple systems/repos</a:t>
            </a:r>
            <a:endParaRPr sz="1000"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3600"/>
              <a:buFont typeface="Open Sans"/>
              <a:buNone/>
            </a:pPr>
            <a:r>
              <a:t/>
            </a:r>
            <a:endParaRPr b="0" i="0" sz="1000" u="none" cap="none" strike="noStrik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0" name="Google Shape;670;p63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4"/>
          <p:cNvSpPr txBox="1"/>
          <p:nvPr>
            <p:ph type="title"/>
          </p:nvPr>
        </p:nvSpPr>
        <p:spPr>
          <a:xfrm>
            <a:off x="436600" y="674000"/>
            <a:ext cx="62856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Opens</a:t>
            </a:r>
            <a:endParaRPr/>
          </a:p>
        </p:txBody>
      </p:sp>
      <p:pic>
        <p:nvPicPr>
          <p:cNvPr id="676" name="Google Shape;6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75" y="1321675"/>
            <a:ext cx="8035022" cy="36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64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5"/>
          <p:cNvSpPr txBox="1"/>
          <p:nvPr>
            <p:ph type="title"/>
          </p:nvPr>
        </p:nvSpPr>
        <p:spPr>
          <a:xfrm>
            <a:off x="436600" y="674000"/>
            <a:ext cx="6659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arch SIG (Special Interest Group)</a:t>
            </a:r>
            <a:endParaRPr/>
          </a:p>
        </p:txBody>
      </p:sp>
      <p:sp>
        <p:nvSpPr>
          <p:cNvPr id="683" name="Google Shape;683;p65"/>
          <p:cNvSpPr txBox="1"/>
          <p:nvPr/>
        </p:nvSpPr>
        <p:spPr>
          <a:xfrm>
            <a:off x="517975" y="1408900"/>
            <a:ext cx="8261700" cy="20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https://www.openstack.org/multi-arch-sig-report</a:t>
            </a:r>
            <a:endParaRPr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OpenStack을 다양한 CPU 아키텍처에서 구축하기 위해 안정화하는 Special Interest Group</a:t>
            </a:r>
            <a:endParaRPr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2019년 11월 상하이 summit에서 시작되었으며, 현재는 ARM64를 지원하는 것이 최우선 목표</a:t>
            </a:r>
            <a:br>
              <a:rPr lang="en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rPr>
              <a:t>SIG Leader : Rico Lin (OpenStack Technical Committee)</a:t>
            </a:r>
            <a:endParaRPr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4" name="Google Shape;684;p65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6"/>
          <p:cNvSpPr txBox="1"/>
          <p:nvPr>
            <p:ph type="title"/>
          </p:nvPr>
        </p:nvSpPr>
        <p:spPr>
          <a:xfrm>
            <a:off x="415800" y="655700"/>
            <a:ext cx="70911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openstack의 multi-arch 지원이 중요한 이유</a:t>
            </a:r>
            <a:endParaRPr/>
          </a:p>
        </p:txBody>
      </p:sp>
      <p:sp>
        <p:nvSpPr>
          <p:cNvPr id="690" name="Google Shape;690;p66"/>
          <p:cNvSpPr txBox="1"/>
          <p:nvPr>
            <p:ph idx="1" type="body"/>
          </p:nvPr>
        </p:nvSpPr>
        <p:spPr>
          <a:xfrm>
            <a:off x="446875" y="1419775"/>
            <a:ext cx="8161800" cy="330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(report 본문 인용)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OpenStack은 리눅스 시스템의 매우 많은 부분을 사용합니다. </a:t>
            </a:r>
            <a:br>
              <a:rPr lang="en"/>
            </a:br>
            <a:r>
              <a:rPr lang="en"/>
              <a:t>- 네트워킹, 가상화, 파일시스템, 디스크 관리, 파이썬, 웹 서버, DB, amqp 등등.. 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OpenStack이 특정 cpu architecture에서 잘 동작한다면, 다른 대부분의 소프트웨어도 </a:t>
            </a:r>
            <a:br>
              <a:rPr lang="en"/>
            </a:br>
            <a:r>
              <a:rPr lang="en"/>
              <a:t>잘 동작할 것이라고 기대할 수 있다.</a:t>
            </a:r>
            <a:endParaRPr/>
          </a:p>
        </p:txBody>
      </p:sp>
      <p:sp>
        <p:nvSpPr>
          <p:cNvPr id="691" name="Google Shape;691;p66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7"/>
          <p:cNvSpPr txBox="1"/>
          <p:nvPr>
            <p:ph type="title"/>
          </p:nvPr>
        </p:nvSpPr>
        <p:spPr>
          <a:xfrm>
            <a:off x="419100" y="655725"/>
            <a:ext cx="70911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Arch-sig 에서 하고 있는 일</a:t>
            </a:r>
            <a:endParaRPr/>
          </a:p>
        </p:txBody>
      </p:sp>
      <p:sp>
        <p:nvSpPr>
          <p:cNvPr id="697" name="Google Shape;697;p67"/>
          <p:cNvSpPr txBox="1"/>
          <p:nvPr>
            <p:ph idx="1" type="body"/>
          </p:nvPr>
        </p:nvSpPr>
        <p:spPr>
          <a:xfrm>
            <a:off x="419100" y="1399500"/>
            <a:ext cx="6944100" cy="330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CI 와 테스트 지원</a:t>
            </a:r>
            <a:endParaRPr/>
          </a:p>
          <a:p>
            <a:pPr indent="-330200" lvl="0" marL="457200" rtl="0" algn="l">
              <a:spcBef>
                <a:spcPts val="11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Upstream CI 에서 여러 아키텍처를 대상으로 테스트할 수 있어야한다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여러 아키텍처를 위한 패키지와 컨테이너,이미지 지원</a:t>
            </a:r>
            <a:endParaRPr/>
          </a:p>
          <a:p>
            <a:pPr indent="-330200" lvl="0" marL="457200" rtl="0" algn="l">
              <a:spcBef>
                <a:spcPts val="11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오픈스택 컴포넌트의 패키지와 컨테이너들은 모든 아키텍처를 지원해야한다.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배포 도구 지원</a:t>
            </a:r>
            <a:endParaRPr/>
          </a:p>
          <a:p>
            <a:pPr indent="-330200" lvl="0" marL="457200" rtl="0" algn="l">
              <a:spcBef>
                <a:spcPts val="11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배포 도구는 아키텍처 상관없이 배포할 수 있도록 지원해야한다.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현재는 openstack-kolla 를 대상으로 작업하고 있다.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Virt drivers</a:t>
            </a:r>
            <a:endParaRPr/>
          </a:p>
          <a:p>
            <a:pPr indent="-330200" lvl="0" marL="457200" rtl="0" algn="l">
              <a:spcBef>
                <a:spcPts val="11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OpenStack을 운영한다는 것이 대부분의 경우 nova로 vm을 관리한다는 것을 의미한다.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여러 아키텍처의 가상화 드라이버를 지원할 수 있어야한다.</a:t>
            </a:r>
            <a:endParaRPr/>
          </a:p>
        </p:txBody>
      </p:sp>
      <p:sp>
        <p:nvSpPr>
          <p:cNvPr id="698" name="Google Shape;698;p67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8"/>
          <p:cNvSpPr txBox="1"/>
          <p:nvPr>
            <p:ph type="ctrTitle"/>
          </p:nvPr>
        </p:nvSpPr>
        <p:spPr>
          <a:xfrm>
            <a:off x="265075" y="1263875"/>
            <a:ext cx="8520600" cy="1096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 한</a:t>
            </a:r>
            <a:r>
              <a:rPr lang="en"/>
              <a:t>국 커뮤니티</a:t>
            </a:r>
            <a:endParaRPr/>
          </a:p>
        </p:txBody>
      </p:sp>
      <p:sp>
        <p:nvSpPr>
          <p:cNvPr id="704" name="Google Shape;704;p68"/>
          <p:cNvSpPr txBox="1"/>
          <p:nvPr>
            <p:ph idx="1" type="subTitle"/>
          </p:nvPr>
        </p:nvSpPr>
        <p:spPr>
          <a:xfrm>
            <a:off x="265075" y="2673550"/>
            <a:ext cx="8520600" cy="79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2200"/>
              </a:spcBef>
              <a:spcAft>
                <a:spcPts val="0"/>
              </a:spcAft>
              <a:buNone/>
            </a:pPr>
            <a:r>
              <a:rPr lang="en" sz="1900"/>
              <a:t>한국 커뮤니티의 앞으로의 계획 그리고 목표</a:t>
            </a:r>
            <a:endParaRPr sz="1900"/>
          </a:p>
        </p:txBody>
      </p:sp>
      <p:sp>
        <p:nvSpPr>
          <p:cNvPr id="705" name="Google Shape;705;p68"/>
          <p:cNvSpPr txBox="1"/>
          <p:nvPr>
            <p:ph idx="12" type="sldNum"/>
          </p:nvPr>
        </p:nvSpPr>
        <p:spPr>
          <a:xfrm>
            <a:off x="8744200" y="4832950"/>
            <a:ext cx="3540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436600" y="674000"/>
            <a:ext cx="4782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 Landscape</a:t>
            </a:r>
            <a:endParaRPr/>
          </a:p>
        </p:txBody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436600" y="4633325"/>
            <a:ext cx="6549600" cy="2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출</a:t>
            </a:r>
            <a:r>
              <a:rPr lang="en"/>
              <a:t>처 :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https://www.openstack.org/software/</a:t>
            </a:r>
            <a:endParaRPr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025" y="1183274"/>
            <a:ext cx="6133402" cy="34500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9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 Korea User Group</a:t>
            </a:r>
            <a:endParaRPr/>
          </a:p>
        </p:txBody>
      </p:sp>
      <p:sp>
        <p:nvSpPr>
          <p:cNvPr id="711" name="Google Shape;711;p69"/>
          <p:cNvSpPr txBox="1"/>
          <p:nvPr>
            <p:ph idx="1" type="body"/>
          </p:nvPr>
        </p:nvSpPr>
        <p:spPr>
          <a:xfrm>
            <a:off x="436600" y="1358875"/>
            <a:ext cx="7370400" cy="2831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회원</a:t>
            </a:r>
            <a:r>
              <a:rPr lang="en"/>
              <a:t>수 : 6,839명 (2021년 7월 기준)</a:t>
            </a:r>
            <a:br>
              <a:rPr lang="en"/>
            </a:br>
            <a:r>
              <a:rPr lang="en"/>
              <a:t>한국의 오픈스택 생태계 활성화와 정보 교류를 위한 사용자 모임</a:t>
            </a:r>
            <a:br>
              <a:rPr lang="en"/>
            </a:br>
            <a:br>
              <a:rPr lang="en"/>
            </a:br>
            <a:r>
              <a:rPr lang="en"/>
              <a:t>&lt; 주요 활동 &gt;</a:t>
            </a:r>
            <a:br>
              <a:rPr lang="en"/>
            </a:br>
            <a:r>
              <a:rPr lang="en"/>
              <a:t>- 국제화 (i18n) 번역 프로젝트 참석</a:t>
            </a:r>
            <a:br>
              <a:rPr lang="en"/>
            </a:br>
            <a:r>
              <a:rPr lang="en"/>
              <a:t>- 세미나 / 스터디 </a:t>
            </a:r>
            <a:br>
              <a:rPr lang="en"/>
            </a:br>
            <a:r>
              <a:rPr lang="en"/>
              <a:t>- OpenInfra Days Korea 개최 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Facebook Group: https://www.facebook.com/groups/openstack.kr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Youtube :https://www.youtube.com/c/OpenStackKoreaGroup/featured</a:t>
            </a:r>
            <a:endParaRPr/>
          </a:p>
        </p:txBody>
      </p:sp>
      <p:pic>
        <p:nvPicPr>
          <p:cNvPr id="712" name="Google Shape;71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325" y="1937384"/>
            <a:ext cx="3837700" cy="17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949" y="2537163"/>
            <a:ext cx="2863300" cy="1435873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69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0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 Korea User Group</a:t>
            </a:r>
            <a:endParaRPr/>
          </a:p>
        </p:txBody>
      </p:sp>
      <p:sp>
        <p:nvSpPr>
          <p:cNvPr id="720" name="Google Shape;720;p70"/>
          <p:cNvSpPr txBox="1"/>
          <p:nvPr>
            <p:ph idx="1" type="body"/>
          </p:nvPr>
        </p:nvSpPr>
        <p:spPr>
          <a:xfrm>
            <a:off x="436600" y="1240650"/>
            <a:ext cx="7370400" cy="1212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상호 교류 및 피드백에 기반한 생태계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업스트림 활동: 새로운 기술 및 개발 (프로포절, 스펙 제안 등 포함)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다운스트림 활동: 운영 노하우 공유, 사례 토론 및 사용자 피드백 공유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1" name="Google Shape;7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228" y="2379275"/>
            <a:ext cx="5879725" cy="272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0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1"/>
          <p:cNvSpPr txBox="1"/>
          <p:nvPr>
            <p:ph type="title"/>
          </p:nvPr>
        </p:nvSpPr>
        <p:spPr>
          <a:xfrm>
            <a:off x="436600" y="674000"/>
            <a:ext cx="69987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 Korea User Group (2021~</a:t>
            </a:r>
            <a:r>
              <a:rPr lang="en"/>
              <a:t> 계획)</a:t>
            </a:r>
            <a:endParaRPr/>
          </a:p>
        </p:txBody>
      </p:sp>
      <p:sp>
        <p:nvSpPr>
          <p:cNvPr id="728" name="Google Shape;728;p71"/>
          <p:cNvSpPr txBox="1"/>
          <p:nvPr>
            <p:ph idx="1" type="body"/>
          </p:nvPr>
        </p:nvSpPr>
        <p:spPr>
          <a:xfrm>
            <a:off x="436600" y="1358875"/>
            <a:ext cx="7370400" cy="3416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30200" lvl="0" marL="457200" rtl="0" algn="l">
              <a:spcBef>
                <a:spcPts val="11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Upstream Contribution 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2018년부</a:t>
            </a:r>
            <a:r>
              <a:rPr lang="en"/>
              <a:t>터 정보통신산업진흥원 주관의 컨트리뷰톤 / 컨트리뷰션 아카데미에 참석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오픈스택 기여에 관심있는 참가자 대상으로 버그 제보 / 코드 패치 / 번역 등 다양한 분야에서 컨트리뷰션 활동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ARM SIG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오픈스택 한국 커뮤니티만의 ARM SIG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ARM 기반 Infrastructure 구축 및 활용 방안 스터디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StarlingX , Zuul 등 다양한 Open Infrastructure 프로젝트 스터디</a:t>
            </a:r>
            <a:endParaRPr/>
          </a:p>
        </p:txBody>
      </p:sp>
      <p:sp>
        <p:nvSpPr>
          <p:cNvPr id="729" name="Google Shape;729;p71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2"/>
          <p:cNvSpPr txBox="1"/>
          <p:nvPr>
            <p:ph type="title"/>
          </p:nvPr>
        </p:nvSpPr>
        <p:spPr>
          <a:xfrm>
            <a:off x="466725" y="971550"/>
            <a:ext cx="7810500" cy="1743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735" name="Google Shape;735;p72"/>
          <p:cNvSpPr txBox="1"/>
          <p:nvPr>
            <p:ph idx="1" type="body"/>
          </p:nvPr>
        </p:nvSpPr>
        <p:spPr>
          <a:xfrm>
            <a:off x="468376" y="2712250"/>
            <a:ext cx="6041400" cy="347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: ppiyakk2@printf.kr </a:t>
            </a:r>
            <a:endParaRPr/>
          </a:p>
        </p:txBody>
      </p:sp>
      <p:sp>
        <p:nvSpPr>
          <p:cNvPr id="736" name="Google Shape;736;p72"/>
          <p:cNvSpPr txBox="1"/>
          <p:nvPr>
            <p:ph idx="2" type="body"/>
          </p:nvPr>
        </p:nvSpPr>
        <p:spPr>
          <a:xfrm>
            <a:off x="5519384" y="4211338"/>
            <a:ext cx="1425000" cy="2190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72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3"/>
          <p:cNvSpPr txBox="1"/>
          <p:nvPr>
            <p:ph type="title"/>
          </p:nvPr>
        </p:nvSpPr>
        <p:spPr>
          <a:xfrm>
            <a:off x="436600" y="674000"/>
            <a:ext cx="84903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) OpenStack </a:t>
            </a:r>
            <a:r>
              <a:rPr lang="en"/>
              <a:t>의 효과적인 업그레이드 방안</a:t>
            </a:r>
            <a:endParaRPr/>
          </a:p>
        </p:txBody>
      </p:sp>
      <p:sp>
        <p:nvSpPr>
          <p:cNvPr id="743" name="Google Shape;743;p73"/>
          <p:cNvSpPr txBox="1"/>
          <p:nvPr>
            <p:ph idx="1" type="body"/>
          </p:nvPr>
        </p:nvSpPr>
        <p:spPr>
          <a:xfrm>
            <a:off x="436600" y="1358875"/>
            <a:ext cx="8619900" cy="3416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30200" lvl="0" marL="457200" rtl="0" algn="l">
              <a:spcBef>
                <a:spcPts val="11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오픈스택</a:t>
            </a:r>
            <a:r>
              <a:rPr lang="en"/>
              <a:t>은 6개월 주기로 새로운 버전을 배포한다.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업그레이드는 upstream에서도 운영자들의 큰 고민 주제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https://www.youtube.com/watch?v=yf5iFiCg_Tw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오픈스택 cluster의 형태에 따라 업그레이드 방안이 다르다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Private / public 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중지 / 무중지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API 서비스는 중지 / VM 서비스는 무중지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모든 서비스가 내려가더라도, 하이퍼바이저의 openvswitch 만 제대로 동작한다면 인스턴스는 정상적으로 구동할 수 있다.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하이퍼바이저 점검은 vm을 순차적으로 마이그레이션</a:t>
            </a:r>
            <a:endParaRPr/>
          </a:p>
        </p:txBody>
      </p:sp>
      <p:sp>
        <p:nvSpPr>
          <p:cNvPr id="744" name="Google Shape;744;p73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4"/>
          <p:cNvSpPr txBox="1"/>
          <p:nvPr>
            <p:ph type="title"/>
          </p:nvPr>
        </p:nvSpPr>
        <p:spPr>
          <a:xfrm>
            <a:off x="436600" y="674000"/>
            <a:ext cx="85866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) OpenStack</a:t>
            </a:r>
            <a:r>
              <a:rPr lang="en"/>
              <a:t>과 kubernetes의 향후 발전 전망</a:t>
            </a:r>
            <a:endParaRPr/>
          </a:p>
        </p:txBody>
      </p:sp>
      <p:sp>
        <p:nvSpPr>
          <p:cNvPr id="750" name="Google Shape;750;p74"/>
          <p:cNvSpPr txBox="1"/>
          <p:nvPr>
            <p:ph idx="1" type="body"/>
          </p:nvPr>
        </p:nvSpPr>
        <p:spPr>
          <a:xfrm>
            <a:off x="436600" y="1358875"/>
            <a:ext cx="8416500" cy="3416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</a:t>
            </a:r>
            <a:r>
              <a:rPr lang="en"/>
              <a:t>과 kubernetes는 서로 바라보는 방향이 다르다.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1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OpenStack : 인프라를 서비스로 제공하는데 초점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Kubernetes : 어플리케이션을 배포를 위한 오케스트레이션 환경을 지원하는데 초점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서로 경쟁관계가 아니라, 공존하며 협력하는 관계로 발전할 것이다.</a:t>
            </a:r>
            <a:endParaRPr/>
          </a:p>
        </p:txBody>
      </p:sp>
      <p:sp>
        <p:nvSpPr>
          <p:cNvPr id="751" name="Google Shape;751;p74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5"/>
          <p:cNvSpPr txBox="1"/>
          <p:nvPr>
            <p:ph type="title"/>
          </p:nvPr>
        </p:nvSpPr>
        <p:spPr>
          <a:xfrm>
            <a:off x="436600" y="674000"/>
            <a:ext cx="93162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Q ) OpenStack이</a:t>
            </a:r>
            <a:r>
              <a:rPr lang="en" sz="1900"/>
              <a:t> VMware보다 우위에 있다고 볼 수 있는  기술적 특장점</a:t>
            </a:r>
            <a:endParaRPr sz="1900"/>
          </a:p>
        </p:txBody>
      </p:sp>
      <p:sp>
        <p:nvSpPr>
          <p:cNvPr id="757" name="Google Shape;757;p75"/>
          <p:cNvSpPr txBox="1"/>
          <p:nvPr>
            <p:ph idx="1" type="body"/>
          </p:nvPr>
        </p:nvSpPr>
        <p:spPr>
          <a:xfrm>
            <a:off x="436600" y="1358875"/>
            <a:ext cx="8393100" cy="3416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OpenStack</a:t>
            </a:r>
            <a:r>
              <a:rPr lang="en"/>
              <a:t>과 VMWare이 서로 제공하는 기능에서는 큰 차이는 없다고 생각합니다.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필요한 기능들을 추가 기능들을 추가 솔루션을 구입해서 해결하느냐 아니냐의 차이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예) openstack (기본 제공) / vmware (nsx / vRealize와 같은 추가 구성 필요)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멀티 테넌트 간 network 분리 구성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가상머신에 동적/고정 IP 할당 및 NAT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Security Group 기능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테넌트 별 Image 관리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8" name="Google Shape;758;p75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436600" y="674000"/>
            <a:ext cx="4782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 Landscape</a:t>
            </a:r>
            <a:endParaRPr/>
          </a:p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436600" y="4633325"/>
            <a:ext cx="6549600" cy="2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출처 :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https://www.openstack.org/software/</a:t>
            </a:r>
            <a:endParaRPr/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025" y="1183274"/>
            <a:ext cx="6133402" cy="345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/>
          <p:nvPr/>
        </p:nvSpPr>
        <p:spPr>
          <a:xfrm>
            <a:off x="2897675" y="2459725"/>
            <a:ext cx="3030000" cy="1003200"/>
          </a:xfrm>
          <a:prstGeom prst="frame">
            <a:avLst>
              <a:gd fmla="val 3554" name="adj1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436600" y="674000"/>
            <a:ext cx="4782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 Landscape</a:t>
            </a:r>
            <a:endParaRPr/>
          </a:p>
        </p:txBody>
      </p:sp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436600" y="4633325"/>
            <a:ext cx="6549600" cy="2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출처 :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https://www.openstack.org/software/</a:t>
            </a:r>
            <a:endParaRPr/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025" y="1183274"/>
            <a:ext cx="6133402" cy="345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/>
          <p:nvPr/>
        </p:nvSpPr>
        <p:spPr>
          <a:xfrm>
            <a:off x="2892575" y="1874075"/>
            <a:ext cx="3075900" cy="595800"/>
          </a:xfrm>
          <a:prstGeom prst="frame">
            <a:avLst>
              <a:gd fmla="val 3554" name="adj1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6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436600" y="674000"/>
            <a:ext cx="4782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 Landscape</a:t>
            </a:r>
            <a:endParaRPr/>
          </a:p>
        </p:txBody>
      </p:sp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436600" y="4633325"/>
            <a:ext cx="6549600" cy="2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출처 :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https://www.openstack.org/software/</a:t>
            </a:r>
            <a:endParaRPr/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025" y="1183274"/>
            <a:ext cx="6133402" cy="345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7"/>
          <p:cNvSpPr/>
          <p:nvPr/>
        </p:nvSpPr>
        <p:spPr>
          <a:xfrm>
            <a:off x="6055075" y="1736575"/>
            <a:ext cx="1374900" cy="2194800"/>
          </a:xfrm>
          <a:prstGeom prst="frame">
            <a:avLst>
              <a:gd fmla="val 3554" name="adj1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7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title"/>
          </p:nvPr>
        </p:nvSpPr>
        <p:spPr>
          <a:xfrm>
            <a:off x="436600" y="674000"/>
            <a:ext cx="4782900" cy="532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Component</a:t>
            </a:r>
            <a:endParaRPr/>
          </a:p>
        </p:txBody>
      </p:sp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366350" y="2374200"/>
            <a:ext cx="1878900" cy="677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ova </a:t>
            </a:r>
            <a:br>
              <a:rPr lang="en"/>
            </a:br>
            <a:r>
              <a:rPr lang="en"/>
              <a:t>( Computing Service)</a:t>
            </a:r>
            <a:endParaRPr/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50" y="1450275"/>
            <a:ext cx="110490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6750" y="1475750"/>
            <a:ext cx="110490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 txBox="1"/>
          <p:nvPr>
            <p:ph idx="1" type="body"/>
          </p:nvPr>
        </p:nvSpPr>
        <p:spPr>
          <a:xfrm>
            <a:off x="1959750" y="2374200"/>
            <a:ext cx="1878900" cy="677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neutron</a:t>
            </a:r>
            <a:r>
              <a:rPr lang="en"/>
              <a:t> </a:t>
            </a:r>
            <a:br>
              <a:rPr lang="en"/>
            </a:br>
            <a:r>
              <a:rPr lang="en"/>
              <a:t>( Networking )</a:t>
            </a:r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375" y="1409525"/>
            <a:ext cx="110490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 txBox="1"/>
          <p:nvPr>
            <p:ph idx="1" type="body"/>
          </p:nvPr>
        </p:nvSpPr>
        <p:spPr>
          <a:xfrm>
            <a:off x="3400375" y="2374200"/>
            <a:ext cx="1878900" cy="677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glance</a:t>
            </a:r>
            <a:r>
              <a:rPr lang="en"/>
              <a:t> </a:t>
            </a:r>
            <a:br>
              <a:rPr lang="en"/>
            </a:br>
            <a:r>
              <a:rPr lang="en"/>
              <a:t>( Image Service)</a:t>
            </a:r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2850" y="1450275"/>
            <a:ext cx="109537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>
            <p:ph idx="1" type="body"/>
          </p:nvPr>
        </p:nvSpPr>
        <p:spPr>
          <a:xfrm>
            <a:off x="4944888" y="2374200"/>
            <a:ext cx="1878900" cy="677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Cinder</a:t>
            </a:r>
            <a:r>
              <a:rPr lang="en"/>
              <a:t> </a:t>
            </a:r>
            <a:br>
              <a:rPr lang="en"/>
            </a:br>
            <a:r>
              <a:rPr lang="en"/>
              <a:t>( Block Storage )</a:t>
            </a:r>
            <a:endParaRPr/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5525" y="1545975"/>
            <a:ext cx="110490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6718513" y="2374200"/>
            <a:ext cx="1878900" cy="677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swift</a:t>
            </a:r>
            <a:r>
              <a:rPr lang="en"/>
              <a:t> </a:t>
            </a:r>
            <a:br>
              <a:rPr lang="en"/>
            </a:br>
            <a:r>
              <a:rPr lang="en"/>
              <a:t>( Object Storage )</a:t>
            </a:r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38650" y="3214200"/>
            <a:ext cx="110490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3400375" y="4115475"/>
            <a:ext cx="1878900" cy="677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Keystone</a:t>
            </a:r>
            <a:r>
              <a:rPr lang="en"/>
              <a:t> </a:t>
            </a:r>
            <a:br>
              <a:rPr lang="en"/>
            </a:br>
            <a:r>
              <a:rPr lang="en"/>
              <a:t>( Identity Service)</a:t>
            </a:r>
            <a:endParaRPr/>
          </a:p>
        </p:txBody>
      </p:sp>
      <p:sp>
        <p:nvSpPr>
          <p:cNvPr id="241" name="Google Shape;241;p28"/>
          <p:cNvSpPr txBox="1"/>
          <p:nvPr>
            <p:ph idx="12" type="sldNum"/>
          </p:nvPr>
        </p:nvSpPr>
        <p:spPr>
          <a:xfrm>
            <a:off x="8853087" y="4861250"/>
            <a:ext cx="170100" cy="1761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4E4540"/>
      </a:dk1>
      <a:lt1>
        <a:srgbClr val="0E374E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